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49" r:id="rId2"/>
    <p:sldMasterId id="2147483656" r:id="rId3"/>
  </p:sldMasterIdLst>
  <p:notesMasterIdLst>
    <p:notesMasterId r:id="rId61"/>
  </p:notesMasterIdLst>
  <p:handoutMasterIdLst>
    <p:handoutMasterId r:id="rId62"/>
  </p:handoutMasterIdLst>
  <p:sldIdLst>
    <p:sldId id="406" r:id="rId4"/>
    <p:sldId id="258" r:id="rId5"/>
    <p:sldId id="259" r:id="rId6"/>
    <p:sldId id="261" r:id="rId7"/>
    <p:sldId id="263" r:id="rId8"/>
    <p:sldId id="264" r:id="rId9"/>
    <p:sldId id="407" r:id="rId10"/>
    <p:sldId id="265" r:id="rId11"/>
    <p:sldId id="266" r:id="rId12"/>
    <p:sldId id="267" r:id="rId13"/>
    <p:sldId id="268" r:id="rId14"/>
    <p:sldId id="270" r:id="rId15"/>
    <p:sldId id="272" r:id="rId16"/>
    <p:sldId id="273" r:id="rId17"/>
    <p:sldId id="274" r:id="rId18"/>
    <p:sldId id="275" r:id="rId19"/>
    <p:sldId id="276" r:id="rId20"/>
    <p:sldId id="277" r:id="rId21"/>
    <p:sldId id="378" r:id="rId22"/>
    <p:sldId id="379" r:id="rId23"/>
    <p:sldId id="380" r:id="rId24"/>
    <p:sldId id="278" r:id="rId25"/>
    <p:sldId id="387" r:id="rId26"/>
    <p:sldId id="386" r:id="rId27"/>
    <p:sldId id="385" r:id="rId28"/>
    <p:sldId id="384" r:id="rId29"/>
    <p:sldId id="383" r:id="rId30"/>
    <p:sldId id="382" r:id="rId31"/>
    <p:sldId id="391" r:id="rId32"/>
    <p:sldId id="376" r:id="rId33"/>
    <p:sldId id="377" r:id="rId34"/>
    <p:sldId id="388" r:id="rId35"/>
    <p:sldId id="390" r:id="rId36"/>
    <p:sldId id="279" r:id="rId37"/>
    <p:sldId id="280" r:id="rId38"/>
    <p:sldId id="281" r:id="rId39"/>
    <p:sldId id="283" r:id="rId40"/>
    <p:sldId id="372" r:id="rId41"/>
    <p:sldId id="374" r:id="rId42"/>
    <p:sldId id="375" r:id="rId43"/>
    <p:sldId id="371" r:id="rId44"/>
    <p:sldId id="370" r:id="rId45"/>
    <p:sldId id="284" r:id="rId46"/>
    <p:sldId id="392" r:id="rId47"/>
    <p:sldId id="393" r:id="rId48"/>
    <p:sldId id="394" r:id="rId49"/>
    <p:sldId id="395" r:id="rId50"/>
    <p:sldId id="398" r:id="rId51"/>
    <p:sldId id="397" r:id="rId52"/>
    <p:sldId id="396" r:id="rId53"/>
    <p:sldId id="287" r:id="rId54"/>
    <p:sldId id="401" r:id="rId55"/>
    <p:sldId id="400" r:id="rId56"/>
    <p:sldId id="405" r:id="rId57"/>
    <p:sldId id="404" r:id="rId58"/>
    <p:sldId id="403" r:id="rId59"/>
    <p:sldId id="357" r:id="rId60"/>
  </p:sldIdLst>
  <p:sldSz cx="9144000" cy="6858000" type="screen4x3"/>
  <p:notesSz cx="6858000" cy="9144000"/>
  <p:defaultTextStyle>
    <a:defPPr>
      <a:defRPr lang="en-GB"/>
    </a:defPPr>
    <a:lvl1pPr algn="l" rtl="0" fontAlgn="base">
      <a:spcBef>
        <a:spcPct val="0"/>
      </a:spcBef>
      <a:spcAft>
        <a:spcPct val="0"/>
      </a:spcAft>
      <a:defRPr sz="2300" b="1" kern="1200">
        <a:solidFill>
          <a:schemeClr val="tx1"/>
        </a:solidFill>
        <a:latin typeface="Arial" charset="0"/>
        <a:ea typeface="+mn-ea"/>
        <a:cs typeface="Mitra" pitchFamily="2" charset="-78"/>
      </a:defRPr>
    </a:lvl1pPr>
    <a:lvl2pPr marL="457200" algn="l" rtl="0" fontAlgn="base">
      <a:spcBef>
        <a:spcPct val="0"/>
      </a:spcBef>
      <a:spcAft>
        <a:spcPct val="0"/>
      </a:spcAft>
      <a:defRPr sz="2300" b="1" kern="1200">
        <a:solidFill>
          <a:schemeClr val="tx1"/>
        </a:solidFill>
        <a:latin typeface="Arial" charset="0"/>
        <a:ea typeface="+mn-ea"/>
        <a:cs typeface="Mitra" pitchFamily="2" charset="-78"/>
      </a:defRPr>
    </a:lvl2pPr>
    <a:lvl3pPr marL="914400" algn="l" rtl="0" fontAlgn="base">
      <a:spcBef>
        <a:spcPct val="0"/>
      </a:spcBef>
      <a:spcAft>
        <a:spcPct val="0"/>
      </a:spcAft>
      <a:defRPr sz="2300" b="1" kern="1200">
        <a:solidFill>
          <a:schemeClr val="tx1"/>
        </a:solidFill>
        <a:latin typeface="Arial" charset="0"/>
        <a:ea typeface="+mn-ea"/>
        <a:cs typeface="Mitra" pitchFamily="2" charset="-78"/>
      </a:defRPr>
    </a:lvl3pPr>
    <a:lvl4pPr marL="1371600" algn="l" rtl="0" fontAlgn="base">
      <a:spcBef>
        <a:spcPct val="0"/>
      </a:spcBef>
      <a:spcAft>
        <a:spcPct val="0"/>
      </a:spcAft>
      <a:defRPr sz="2300" b="1" kern="1200">
        <a:solidFill>
          <a:schemeClr val="tx1"/>
        </a:solidFill>
        <a:latin typeface="Arial" charset="0"/>
        <a:ea typeface="+mn-ea"/>
        <a:cs typeface="Mitra" pitchFamily="2" charset="-78"/>
      </a:defRPr>
    </a:lvl4pPr>
    <a:lvl5pPr marL="1828800" algn="l" rtl="0" fontAlgn="base">
      <a:spcBef>
        <a:spcPct val="0"/>
      </a:spcBef>
      <a:spcAft>
        <a:spcPct val="0"/>
      </a:spcAft>
      <a:defRPr sz="2300" b="1" kern="1200">
        <a:solidFill>
          <a:schemeClr val="tx1"/>
        </a:solidFill>
        <a:latin typeface="Arial" charset="0"/>
        <a:ea typeface="+mn-ea"/>
        <a:cs typeface="Mitra" pitchFamily="2" charset="-78"/>
      </a:defRPr>
    </a:lvl5pPr>
    <a:lvl6pPr marL="2286000" algn="l" defTabSz="914400" rtl="0" eaLnBrk="1" latinLnBrk="0" hangingPunct="1">
      <a:defRPr sz="2300" b="1" kern="1200">
        <a:solidFill>
          <a:schemeClr val="tx1"/>
        </a:solidFill>
        <a:latin typeface="Arial" charset="0"/>
        <a:ea typeface="+mn-ea"/>
        <a:cs typeface="Mitra" pitchFamily="2" charset="-78"/>
      </a:defRPr>
    </a:lvl6pPr>
    <a:lvl7pPr marL="2743200" algn="l" defTabSz="914400" rtl="0" eaLnBrk="1" latinLnBrk="0" hangingPunct="1">
      <a:defRPr sz="2300" b="1" kern="1200">
        <a:solidFill>
          <a:schemeClr val="tx1"/>
        </a:solidFill>
        <a:latin typeface="Arial" charset="0"/>
        <a:ea typeface="+mn-ea"/>
        <a:cs typeface="Mitra" pitchFamily="2" charset="-78"/>
      </a:defRPr>
    </a:lvl7pPr>
    <a:lvl8pPr marL="3200400" algn="l" defTabSz="914400" rtl="0" eaLnBrk="1" latinLnBrk="0" hangingPunct="1">
      <a:defRPr sz="2300" b="1" kern="1200">
        <a:solidFill>
          <a:schemeClr val="tx1"/>
        </a:solidFill>
        <a:latin typeface="Arial" charset="0"/>
        <a:ea typeface="+mn-ea"/>
        <a:cs typeface="Mitra" pitchFamily="2" charset="-78"/>
      </a:defRPr>
    </a:lvl8pPr>
    <a:lvl9pPr marL="3657600" algn="l" defTabSz="914400" rtl="0" eaLnBrk="1" latinLnBrk="0" hangingPunct="1">
      <a:defRPr sz="2300" b="1" kern="1200">
        <a:solidFill>
          <a:schemeClr val="tx1"/>
        </a:solidFill>
        <a:latin typeface="Arial" charset="0"/>
        <a:ea typeface="+mn-ea"/>
        <a:cs typeface="Mitra"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A50021"/>
    <a:srgbClr val="FF6600"/>
    <a:srgbClr val="0000FF"/>
    <a:srgbClr val="FFCC00"/>
    <a:srgbClr val="FF9900"/>
    <a:srgbClr val="0066FF"/>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18" autoAdjust="0"/>
    <p:restoredTop sz="94576" autoAdjust="0"/>
  </p:normalViewPr>
  <p:slideViewPr>
    <p:cSldViewPr>
      <p:cViewPr varScale="1">
        <p:scale>
          <a:sx n="69" d="100"/>
          <a:sy n="69" d="100"/>
        </p:scale>
        <p:origin x="-16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GB"/>
          </a:p>
        </p:txBody>
      </p:sp>
      <p:sp>
        <p:nvSpPr>
          <p:cNvPr id="215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GB"/>
          </a:p>
        </p:txBody>
      </p:sp>
      <p:sp>
        <p:nvSpPr>
          <p:cNvPr id="215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GB"/>
          </a:p>
        </p:txBody>
      </p:sp>
      <p:sp>
        <p:nvSpPr>
          <p:cNvPr id="215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Arial" charset="0"/>
              </a:defRPr>
            </a:lvl1pPr>
          </a:lstStyle>
          <a:p>
            <a:fld id="{FF4CA327-A83E-4DF9-9F15-2ED63CD53412}" type="slidenum">
              <a:rPr lang="ar-SA"/>
              <a:pPr/>
              <a:t>‹#›</a:t>
            </a:fld>
            <a:endParaRPr lang="en-GB"/>
          </a:p>
        </p:txBody>
      </p:sp>
    </p:spTree>
    <p:extLst>
      <p:ext uri="{BB962C8B-B14F-4D97-AF65-F5344CB8AC3E}">
        <p14:creationId xmlns="" xmlns:p14="http://schemas.microsoft.com/office/powerpoint/2010/main" val="2064572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GB"/>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GB"/>
          </a:p>
        </p:txBody>
      </p:sp>
      <p:sp>
        <p:nvSpPr>
          <p:cNvPr id="214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GB"/>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Arial" charset="0"/>
              </a:defRPr>
            </a:lvl1pPr>
          </a:lstStyle>
          <a:p>
            <a:fld id="{574B403F-A09B-4DA7-A8FC-3FF56588EBAC}" type="slidenum">
              <a:rPr lang="ar-SA"/>
              <a:pPr/>
              <a:t>‹#›</a:t>
            </a:fld>
            <a:endParaRPr lang="en-GB"/>
          </a:p>
        </p:txBody>
      </p:sp>
    </p:spTree>
    <p:extLst>
      <p:ext uri="{BB962C8B-B14F-4D97-AF65-F5344CB8AC3E}">
        <p14:creationId xmlns="" xmlns:p14="http://schemas.microsoft.com/office/powerpoint/2010/main" val="2076799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524D3F-97C9-460C-A44A-D98F596C6F5A}"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A0883F8-2F42-4F69-91BD-0E11D1557DC8}"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1162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61531F33-6EBC-4D8C-A7A0-C5DD0C026430}" type="slidenum">
              <a:rPr lang="ar-SA" sz="1200">
                <a:solidFill>
                  <a:schemeClr val="bg1"/>
                </a:solidFill>
                <a:latin typeface="Times New Roman" pitchFamily="18" charset="0"/>
                <a:cs typeface="Titr" pitchFamily="2" charset="-78"/>
              </a:rPr>
              <a:pPr rtl="0">
                <a:spcBef>
                  <a:spcPct val="50000"/>
                </a:spcBef>
              </a:pPr>
              <a:t>19</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44</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45</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46</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47</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48</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49</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50</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53</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54</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55</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56</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57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FAA3A8-04D0-42C3-8858-F386FCB4C60D}" type="slidenum">
              <a:rPr lang="ar-SA"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83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639FE4BE-EE1C-40F4-99BC-1A84F777CB73}" type="slidenum">
              <a:rPr lang="ar-SA" sz="1200">
                <a:solidFill>
                  <a:schemeClr val="bg1"/>
                </a:solidFill>
                <a:latin typeface="Times New Roman" pitchFamily="18" charset="0"/>
                <a:cs typeface="Titr" pitchFamily="2" charset="-78"/>
              </a:rPr>
              <a:pPr rtl="0">
                <a:spcBef>
                  <a:spcPct val="50000"/>
                </a:spcBef>
              </a:pPr>
              <a:t>7</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74B403F-A09B-4DA7-A8FC-3FF56588EBAC}" type="slidenum">
              <a:rPr lang="ar-SA"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74638"/>
            <a:ext cx="2171700" cy="6583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362700" cy="6583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5128" name="Picture 8" descr="ben_3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3" name="Rectangle 3"/>
          <p:cNvSpPr>
            <a:spLocks noGrp="1" noChangeArrowheads="1"/>
          </p:cNvSpPr>
          <p:nvPr>
            <p:ph type="ctrTitle"/>
          </p:nvPr>
        </p:nvSpPr>
        <p:spPr>
          <a:xfrm>
            <a:off x="1485900" y="1844675"/>
            <a:ext cx="6102350" cy="723900"/>
          </a:xfrm>
        </p:spPr>
        <p:txBody>
          <a:bodyPr/>
          <a:lstStyle>
            <a:lvl1pPr algn="ctr">
              <a:defRPr sz="3300">
                <a:solidFill>
                  <a:schemeClr val="bg1"/>
                </a:solidFill>
              </a:defRPr>
            </a:lvl1pPr>
          </a:lstStyle>
          <a:p>
            <a:r>
              <a:rPr lang="en-GB"/>
              <a:t>Click to edit Master title style</a:t>
            </a:r>
          </a:p>
        </p:txBody>
      </p:sp>
      <p:sp>
        <p:nvSpPr>
          <p:cNvPr id="5124" name="Rectangle 4"/>
          <p:cNvSpPr>
            <a:spLocks noGrp="1" noChangeArrowheads="1"/>
          </p:cNvSpPr>
          <p:nvPr>
            <p:ph type="subTitle" idx="1"/>
          </p:nvPr>
        </p:nvSpPr>
        <p:spPr>
          <a:xfrm>
            <a:off x="846138" y="4338638"/>
            <a:ext cx="7380287" cy="560387"/>
          </a:xfrm>
        </p:spPr>
        <p:txBody>
          <a:bodyPr/>
          <a:lstStyle>
            <a:lvl1pPr marL="0" indent="0" algn="ctr">
              <a:defRPr sz="2800">
                <a:solidFill>
                  <a:schemeClr val="tx2"/>
                </a:solidFill>
              </a:defRPr>
            </a:lvl1pPr>
          </a:lstStyle>
          <a:p>
            <a:r>
              <a:rPr lang="en-GB"/>
              <a:t>Click to edit Master subtitle style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Effect transition="in" filter="fade">
                                      <p:cBhvr>
                                        <p:cTn id="13" dur="500"/>
                                        <p:tgtEl>
                                          <p:spTgt spid="5124">
                                            <p:txEl>
                                              <p:pRg st="0" end="0"/>
                                            </p:txEl>
                                          </p:spTgt>
                                        </p:tgtEl>
                                      </p:cBhvr>
                                    </p:animEffect>
                                    <p:anim calcmode="lin" valueType="num">
                                      <p:cBhvr>
                                        <p:cTn id="14"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tmplLst>
          <p:tmpl lvl="1">
            <p:tnLst>
              <p:par>
                <p:cTn presetID="47" presetClass="entr" presetSubtype="0" fill="hold" nodeType="after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E102A5C-89F0-4D8E-B616-C88827FF3FD8}" type="slidenum">
              <a:rPr lang="ar-SA"/>
              <a:pPr/>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51397FC-DF87-4459-B8F4-0799633A544B}" type="slidenum">
              <a:rPr lang="ar-SA"/>
              <a:pPr/>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196975"/>
            <a:ext cx="4141787"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141788"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02329F0-C538-4C59-AAA0-6A006A7E6788}" type="slidenum">
              <a:rPr lang="ar-SA"/>
              <a:pPr/>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C4C1D1E-C458-435D-A4BE-FD0E259209AD}" type="slidenum">
              <a:rPr lang="ar-SA"/>
              <a:pPr/>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D6F2BDE-1999-4CAF-A173-821A13EBF995}" type="slidenum">
              <a:rPr lang="ar-SA"/>
              <a:pPr/>
              <a:t>‹#›</a:t>
            </a:fld>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6A1A9AD-A21E-4BF4-B148-C2CB522D78B1}" type="slidenum">
              <a:rPr lang="ar-SA"/>
              <a:pPr/>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341A4DC-4489-430A-94B8-89EEFDF3C18C}" type="slidenum">
              <a:rPr lang="ar-SA"/>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23AE4F1-45F7-4323-B223-4706EB1331ED}" type="slidenum">
              <a:rPr lang="ar-SA"/>
              <a:pPr/>
              <a:t>‹#›</a:t>
            </a:fld>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19FA9C-5195-4AB1-ADFF-3395A7A9F178}" type="slidenum">
              <a:rPr lang="ar-SA"/>
              <a:pPr/>
              <a:t>‹#›</a:t>
            </a:fld>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888" y="23813"/>
            <a:ext cx="219710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3813"/>
            <a:ext cx="6440488"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2BA77C8-F067-42BA-81FD-D76488BBC864}" type="slidenum">
              <a:rPr lang="ar-SA"/>
              <a:pPr/>
              <a:t>‹#›</a:t>
            </a:fld>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5CA9CAB-7C06-4D0C-8F48-EA0A0C01CF45}" type="slidenum">
              <a:rPr lang="ar-SA"/>
              <a:pPr/>
              <a:t>‹#›</a:t>
            </a:fld>
            <a:endParaRPr lang="en-GB"/>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C6BA796-0956-4A76-944F-0EDD4056CF09}" type="slidenum">
              <a:rPr lang="ar-SA"/>
              <a:pPr/>
              <a:t>‹#›</a:t>
            </a:fld>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1BA00E-C613-44B6-96B5-FED90D2B4926}" type="slidenum">
              <a:rPr lang="ar-SA"/>
              <a:pPr/>
              <a:t>‹#›</a:t>
            </a:fld>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196975"/>
            <a:ext cx="4141787"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141788"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860982-600E-4264-BCEC-34FD7CCB6D8B}" type="slidenum">
              <a:rPr lang="ar-SA"/>
              <a:pPr/>
              <a:t>‹#›</a:t>
            </a:fld>
            <a:endParaRPr lang="en-GB"/>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35D1B03-A21D-4137-8DDC-CF8A3DE89D4C}" type="slidenum">
              <a:rPr lang="ar-SA"/>
              <a:pPr/>
              <a:t>‹#›</a:t>
            </a:fld>
            <a:endParaRPr lang="en-GB"/>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419883A-253F-4F4F-9460-34BE7B06CEE1}" type="slidenum">
              <a:rPr lang="ar-SA"/>
              <a:pPr/>
              <a:t>‹#›</a:t>
            </a:fld>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6FD2BB4-3222-43D3-8760-9D9CAEFF54E7}" type="slidenum">
              <a:rPr lang="ar-SA"/>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C62588E-E013-4FC3-922B-AFF69695CC8E}" type="slidenum">
              <a:rPr lang="ar-SA"/>
              <a:pPr/>
              <a:t>‹#›</a:t>
            </a:fld>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E38CA6-E19B-4EB5-9678-3CC65A1AD450}" type="slidenum">
              <a:rPr lang="ar-SA"/>
              <a:pPr/>
              <a:t>‹#›</a:t>
            </a:fld>
            <a:endParaRPr lang="en-GB"/>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D74968F-EDAD-4673-B415-51C57F624CE7}" type="slidenum">
              <a:rPr lang="ar-SA"/>
              <a:pPr/>
              <a:t>‹#›</a:t>
            </a:fld>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888" y="23813"/>
            <a:ext cx="219710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3813"/>
            <a:ext cx="6440488"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99B4362-9B83-4EF3-88BE-C4115C591733}" type="slidenum">
              <a:rPr lang="ar-SA"/>
              <a:pPr/>
              <a:t>‹#›</a:t>
            </a:fld>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3ECA8744-F6A3-46ED-B91E-196D826038A9}" type="slidenum">
              <a:rPr lang="fa-IR"/>
              <a:pPr/>
              <a:t>‹#›</a:t>
            </a:fld>
            <a:endParaRPr lang="en-US"/>
          </a:p>
        </p:txBody>
      </p:sp>
    </p:spTree>
    <p:extLst>
      <p:ext uri="{BB962C8B-B14F-4D97-AF65-F5344CB8AC3E}">
        <p14:creationId xmlns="" xmlns:p14="http://schemas.microsoft.com/office/powerpoint/2010/main" val="344733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28100" y="6681788"/>
            <a:ext cx="31750"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12250" y="6681788"/>
            <a:ext cx="31750"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48" name="Picture 16" descr="tmp"/>
          <p:cNvPicPr>
            <a:picLocks noChangeAspect="1" noChangeArrowheads="1"/>
          </p:cNvPicPr>
          <p:nvPr/>
        </p:nvPicPr>
        <p:blipFill>
          <a:blip r:embed="rId13"/>
          <a:srcRect/>
          <a:stretch>
            <a:fillRect/>
          </a:stretch>
        </p:blipFill>
        <p:spPr bwMode="auto">
          <a:xfrm>
            <a:off x="0" y="0"/>
            <a:ext cx="9144000" cy="6858000"/>
          </a:xfrm>
          <a:prstGeom prst="rect">
            <a:avLst/>
          </a:prstGeom>
          <a:noFill/>
        </p:spPr>
      </p:pic>
      <p:pic>
        <p:nvPicPr>
          <p:cNvPr id="44049" name="Picture 17" descr="text"/>
          <p:cNvPicPr>
            <a:picLocks noChangeAspect="1" noChangeArrowheads="1"/>
          </p:cNvPicPr>
          <p:nvPr/>
        </p:nvPicPr>
        <p:blipFill>
          <a:blip r:embed="rId14"/>
          <a:srcRect b="19464"/>
          <a:stretch>
            <a:fillRect/>
          </a:stretch>
        </p:blipFill>
        <p:spPr bwMode="auto">
          <a:xfrm>
            <a:off x="865188" y="1557338"/>
            <a:ext cx="8229600" cy="3671887"/>
          </a:xfrm>
          <a:prstGeom prst="rect">
            <a:avLst/>
          </a:prstGeom>
          <a:noFill/>
        </p:spPr>
      </p:pic>
      <p:pic>
        <p:nvPicPr>
          <p:cNvPr id="44050" name="Picture 18" descr="Title Bar"/>
          <p:cNvPicPr>
            <a:picLocks noChangeAspect="1" noChangeArrowheads="1"/>
          </p:cNvPicPr>
          <p:nvPr/>
        </p:nvPicPr>
        <p:blipFill>
          <a:blip r:embed="rId15"/>
          <a:srcRect/>
          <a:stretch>
            <a:fillRect/>
          </a:stretch>
        </p:blipFill>
        <p:spPr bwMode="auto">
          <a:xfrm>
            <a:off x="-1588" y="0"/>
            <a:ext cx="9144001" cy="847725"/>
          </a:xfrm>
          <a:prstGeom prst="rect">
            <a:avLst/>
          </a:prstGeom>
          <a:noFill/>
        </p:spPr>
      </p:pic>
      <p:sp>
        <p:nvSpPr>
          <p:cNvPr id="44051" name="Rectangle 19"/>
          <p:cNvSpPr>
            <a:spLocks noGrp="1" noChangeArrowheads="1"/>
          </p:cNvSpPr>
          <p:nvPr>
            <p:ph type="body" idx="1"/>
          </p:nvPr>
        </p:nvSpPr>
        <p:spPr bwMode="auto">
          <a:xfrm>
            <a:off x="8928100" y="6681788"/>
            <a:ext cx="215900" cy="17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4052" name="Text Box 20"/>
          <p:cNvSpPr txBox="1">
            <a:spLocks noChangeArrowheads="1"/>
          </p:cNvSpPr>
          <p:nvPr/>
        </p:nvSpPr>
        <p:spPr bwMode="auto">
          <a:xfrm>
            <a:off x="381000" y="188913"/>
            <a:ext cx="7286625" cy="457200"/>
          </a:xfrm>
          <a:prstGeom prst="rect">
            <a:avLst/>
          </a:prstGeom>
          <a:noFill/>
          <a:ln w="9525">
            <a:noFill/>
            <a:miter lim="800000"/>
            <a:headEnd/>
            <a:tailEnd/>
          </a:ln>
          <a:effectLst/>
        </p:spPr>
        <p:txBody>
          <a:bodyPr>
            <a:spAutoFit/>
          </a:bodyPr>
          <a:lstStyle/>
          <a:p>
            <a:r>
              <a:rPr lang="en-GB" sz="2400" b="0">
                <a:latin typeface="AvantGarde Bk BT" pitchFamily="34" charset="0"/>
              </a:rPr>
              <a:t>Using your m62 template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defRPr sz="900">
          <a:solidFill>
            <a:schemeClr val="tx1"/>
          </a:solidFill>
          <a:latin typeface="+mn-lt"/>
          <a:ea typeface="+mn-ea"/>
          <a:cs typeface="+mn-cs"/>
        </a:defRPr>
      </a:lvl1pPr>
      <a:lvl2pPr marL="742950" indent="-285750" algn="l" rtl="0" fontAlgn="base">
        <a:spcBef>
          <a:spcPct val="20000"/>
        </a:spcBef>
        <a:spcAft>
          <a:spcPct val="0"/>
        </a:spcAft>
        <a:buChar char="–"/>
        <a:defRPr sz="900">
          <a:solidFill>
            <a:schemeClr val="tx1"/>
          </a:solidFill>
          <a:latin typeface="+mn-lt"/>
        </a:defRPr>
      </a:lvl2pPr>
      <a:lvl3pPr marL="1143000" indent="-228600" algn="l" rtl="0" fontAlgn="base">
        <a:spcBef>
          <a:spcPct val="20000"/>
        </a:spcBef>
        <a:spcAft>
          <a:spcPct val="0"/>
        </a:spcAft>
        <a:buChar char="•"/>
        <a:defRPr sz="900">
          <a:solidFill>
            <a:schemeClr val="tx1"/>
          </a:solidFill>
          <a:latin typeface="+mn-lt"/>
        </a:defRPr>
      </a:lvl3pPr>
      <a:lvl4pPr marL="1550988" indent="-228600" algn="l" rtl="0" fontAlgn="base">
        <a:spcBef>
          <a:spcPct val="20000"/>
        </a:spcBef>
        <a:spcAft>
          <a:spcPct val="0"/>
        </a:spcAft>
        <a:buChar char="–"/>
        <a:defRPr sz="900">
          <a:solidFill>
            <a:schemeClr val="tx1"/>
          </a:solidFill>
          <a:latin typeface="+mn-lt"/>
        </a:defRPr>
      </a:lvl4pPr>
      <a:lvl5pPr marL="1958975" indent="-228600" algn="l" rtl="0" fontAlgn="base">
        <a:spcBef>
          <a:spcPct val="20000"/>
        </a:spcBef>
        <a:spcAft>
          <a:spcPct val="0"/>
        </a:spcAft>
        <a:buChar char="»"/>
        <a:defRPr sz="900">
          <a:solidFill>
            <a:schemeClr val="tx1"/>
          </a:solidFill>
          <a:latin typeface="+mn-lt"/>
        </a:defRPr>
      </a:lvl5pPr>
      <a:lvl6pPr marL="2416175" indent="-228600" algn="l" rtl="0" fontAlgn="base">
        <a:spcBef>
          <a:spcPct val="20000"/>
        </a:spcBef>
        <a:spcAft>
          <a:spcPct val="0"/>
        </a:spcAft>
        <a:buChar char="»"/>
        <a:defRPr sz="900">
          <a:solidFill>
            <a:schemeClr val="tx1"/>
          </a:solidFill>
          <a:latin typeface="+mn-lt"/>
        </a:defRPr>
      </a:lvl6pPr>
      <a:lvl7pPr marL="2873375" indent="-228600" algn="l" rtl="0" fontAlgn="base">
        <a:spcBef>
          <a:spcPct val="20000"/>
        </a:spcBef>
        <a:spcAft>
          <a:spcPct val="0"/>
        </a:spcAft>
        <a:buChar char="»"/>
        <a:defRPr sz="900">
          <a:solidFill>
            <a:schemeClr val="tx1"/>
          </a:solidFill>
          <a:latin typeface="+mn-lt"/>
        </a:defRPr>
      </a:lvl7pPr>
      <a:lvl8pPr marL="3330575" indent="-228600" algn="l" rtl="0" fontAlgn="base">
        <a:spcBef>
          <a:spcPct val="20000"/>
        </a:spcBef>
        <a:spcAft>
          <a:spcPct val="0"/>
        </a:spcAft>
        <a:buChar char="»"/>
        <a:defRPr sz="900">
          <a:solidFill>
            <a:schemeClr val="tx1"/>
          </a:solidFill>
          <a:latin typeface="+mn-lt"/>
        </a:defRPr>
      </a:lvl8pPr>
      <a:lvl9pPr marL="3787775" indent="-228600" algn="l" rtl="0" fontAlgn="base">
        <a:spcBef>
          <a:spcPct val="20000"/>
        </a:spcBef>
        <a:spcAft>
          <a:spcPct val="0"/>
        </a:spcAft>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21" name="Picture 25" descr="ben_3"/>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4107" name="Rectangle 11"/>
          <p:cNvSpPr>
            <a:spLocks noGrp="1" noChangeArrowheads="1"/>
          </p:cNvSpPr>
          <p:nvPr>
            <p:ph type="dt" sz="half" idx="2"/>
          </p:nvPr>
        </p:nvSpPr>
        <p:spPr bwMode="auto">
          <a:xfrm>
            <a:off x="8027988" y="6557963"/>
            <a:ext cx="1081087"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endParaRPr lang="en-GB"/>
          </a:p>
        </p:txBody>
      </p:sp>
      <p:sp>
        <p:nvSpPr>
          <p:cNvPr id="4108" name="Rectangle 12"/>
          <p:cNvSpPr>
            <a:spLocks noGrp="1" noChangeArrowheads="1"/>
          </p:cNvSpPr>
          <p:nvPr>
            <p:ph type="ftr" sz="quarter" idx="3"/>
          </p:nvPr>
        </p:nvSpPr>
        <p:spPr bwMode="auto">
          <a:xfrm>
            <a:off x="2246313" y="6557963"/>
            <a:ext cx="4651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GB"/>
          </a:p>
        </p:txBody>
      </p:sp>
      <p:sp>
        <p:nvSpPr>
          <p:cNvPr id="4109" name="Rectangle 13"/>
          <p:cNvSpPr>
            <a:spLocks noGrp="1" noChangeArrowheads="1"/>
          </p:cNvSpPr>
          <p:nvPr>
            <p:ph type="sldNum" sz="quarter" idx="4"/>
          </p:nvPr>
        </p:nvSpPr>
        <p:spPr bwMode="auto">
          <a:xfrm>
            <a:off x="0" y="6557963"/>
            <a:ext cx="6048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Arial" charset="0"/>
              </a:defRPr>
            </a:lvl1pPr>
          </a:lstStyle>
          <a:p>
            <a:fld id="{B4A8D513-B912-4DEE-AD75-6D754AACE738}" type="slidenum">
              <a:rPr lang="ar-SA"/>
              <a:pPr/>
              <a:t>‹#›</a:t>
            </a:fld>
            <a:endParaRPr lang="en-GB"/>
          </a:p>
        </p:txBody>
      </p:sp>
      <p:sp>
        <p:nvSpPr>
          <p:cNvPr id="4120" name="Rectangle 24"/>
          <p:cNvSpPr>
            <a:spLocks noGrp="1" noChangeArrowheads="1"/>
          </p:cNvSpPr>
          <p:nvPr>
            <p:ph type="body" idx="1"/>
          </p:nvPr>
        </p:nvSpPr>
        <p:spPr bwMode="auto">
          <a:xfrm>
            <a:off x="354013" y="1196975"/>
            <a:ext cx="8435975" cy="5113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4122" name="Rectangle 26"/>
          <p:cNvSpPr>
            <a:spLocks noGrp="1" noChangeArrowheads="1"/>
          </p:cNvSpPr>
          <p:nvPr>
            <p:ph type="title"/>
          </p:nvPr>
        </p:nvSpPr>
        <p:spPr bwMode="auto">
          <a:xfrm>
            <a:off x="0" y="23813"/>
            <a:ext cx="8243888"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22"/>
                                        </p:tgtEl>
                                        <p:attrNameLst>
                                          <p:attrName>style.visibility</p:attrName>
                                        </p:attrNameLst>
                                      </p:cBhvr>
                                      <p:to>
                                        <p:strVal val="visible"/>
                                      </p:to>
                                    </p:set>
                                    <p:animEffect transition="in" filter="wipe(left)">
                                      <p:cBhvr>
                                        <p:cTn id="7" dur="5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p:bld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7830" name="Picture 22" descr="ben_3"/>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247825" name="Rectangle 17"/>
          <p:cNvSpPr>
            <a:spLocks noGrp="1" noChangeArrowheads="1"/>
          </p:cNvSpPr>
          <p:nvPr>
            <p:ph type="title"/>
          </p:nvPr>
        </p:nvSpPr>
        <p:spPr bwMode="auto">
          <a:xfrm>
            <a:off x="0" y="23813"/>
            <a:ext cx="8243888"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47826" name="Rectangle 18"/>
          <p:cNvSpPr>
            <a:spLocks noGrp="1" noChangeArrowheads="1"/>
          </p:cNvSpPr>
          <p:nvPr>
            <p:ph type="body" idx="1"/>
          </p:nvPr>
        </p:nvSpPr>
        <p:spPr bwMode="auto">
          <a:xfrm>
            <a:off x="354013" y="1196975"/>
            <a:ext cx="8435975" cy="5113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247827" name="Rectangle 19"/>
          <p:cNvSpPr>
            <a:spLocks noGrp="1" noChangeArrowheads="1"/>
          </p:cNvSpPr>
          <p:nvPr>
            <p:ph type="dt" sz="half" idx="2"/>
          </p:nvPr>
        </p:nvSpPr>
        <p:spPr bwMode="auto">
          <a:xfrm>
            <a:off x="8027988" y="6557963"/>
            <a:ext cx="1081087"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endParaRPr lang="en-GB"/>
          </a:p>
        </p:txBody>
      </p:sp>
      <p:sp>
        <p:nvSpPr>
          <p:cNvPr id="247828" name="Rectangle 20"/>
          <p:cNvSpPr>
            <a:spLocks noGrp="1" noChangeArrowheads="1"/>
          </p:cNvSpPr>
          <p:nvPr>
            <p:ph type="ftr" sz="quarter" idx="3"/>
          </p:nvPr>
        </p:nvSpPr>
        <p:spPr bwMode="auto">
          <a:xfrm>
            <a:off x="2246313" y="6557963"/>
            <a:ext cx="4651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GB"/>
          </a:p>
        </p:txBody>
      </p:sp>
      <p:sp>
        <p:nvSpPr>
          <p:cNvPr id="247829" name="Rectangle 21"/>
          <p:cNvSpPr>
            <a:spLocks noGrp="1" noChangeArrowheads="1"/>
          </p:cNvSpPr>
          <p:nvPr>
            <p:ph type="sldNum" sz="quarter" idx="4"/>
          </p:nvPr>
        </p:nvSpPr>
        <p:spPr bwMode="auto">
          <a:xfrm>
            <a:off x="0" y="6557963"/>
            <a:ext cx="6048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Arial" charset="0"/>
              </a:defRPr>
            </a:lvl1pPr>
          </a:lstStyle>
          <a:p>
            <a:fld id="{A303A66B-EC7E-4E88-BBE5-E3C68FDDEB0D}" type="slidenum">
              <a:rPr lang="ar-SA"/>
              <a:pPr/>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7825"/>
                                        </p:tgtEl>
                                        <p:attrNameLst>
                                          <p:attrName>style.visibility</p:attrName>
                                        </p:attrNameLst>
                                      </p:cBhvr>
                                      <p:to>
                                        <p:strVal val="visible"/>
                                      </p:to>
                                    </p:set>
                                    <p:animEffect transition="in" filter="wipe(left)">
                                      <p:cBhvr>
                                        <p:cTn id="7"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p:bldLst>
  </p:timing>
  <p:txStyles>
    <p:titleStyle>
      <a:lvl1pPr algn="l" rtl="0" fontAlgn="base">
        <a:spcBef>
          <a:spcPct val="0"/>
        </a:spcBef>
        <a:spcAft>
          <a:spcPct val="0"/>
        </a:spcAft>
        <a:defRPr sz="2600">
          <a:solidFill>
            <a:schemeClr val="bg1"/>
          </a:solidFill>
          <a:latin typeface="+mj-lt"/>
          <a:ea typeface="+mj-ea"/>
          <a:cs typeface="+mj-cs"/>
        </a:defRPr>
      </a:lvl1pPr>
      <a:lvl2pPr algn="l" rtl="0" fontAlgn="base">
        <a:spcBef>
          <a:spcPct val="0"/>
        </a:spcBef>
        <a:spcAft>
          <a:spcPct val="0"/>
        </a:spcAft>
        <a:defRPr sz="2600">
          <a:solidFill>
            <a:schemeClr val="bg1"/>
          </a:solidFill>
          <a:latin typeface="Arial" charset="0"/>
        </a:defRPr>
      </a:lvl2pPr>
      <a:lvl3pPr algn="l" rtl="0" fontAlgn="base">
        <a:spcBef>
          <a:spcPct val="0"/>
        </a:spcBef>
        <a:spcAft>
          <a:spcPct val="0"/>
        </a:spcAft>
        <a:defRPr sz="2600">
          <a:solidFill>
            <a:schemeClr val="bg1"/>
          </a:solidFill>
          <a:latin typeface="Arial" charset="0"/>
        </a:defRPr>
      </a:lvl3pPr>
      <a:lvl4pPr algn="l" rtl="0" fontAlgn="base">
        <a:spcBef>
          <a:spcPct val="0"/>
        </a:spcBef>
        <a:spcAft>
          <a:spcPct val="0"/>
        </a:spcAft>
        <a:defRPr sz="2600">
          <a:solidFill>
            <a:schemeClr val="bg1"/>
          </a:solidFill>
          <a:latin typeface="Arial" charset="0"/>
        </a:defRPr>
      </a:lvl4pPr>
      <a:lvl5pPr algn="l" rtl="0" fontAlgn="base">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D:\Documents and Settings\Administrator\My Documents\My Pictures\بسم\barati1_Fixd.jpg"/>
          <p:cNvPicPr>
            <a:picLocks noGrp="1" noChangeAspect="1" noChangeArrowheads="1"/>
          </p:cNvPicPr>
          <p:nvPr>
            <p:ph idx="1"/>
          </p:nvPr>
        </p:nvPicPr>
        <p:blipFill>
          <a:blip r:embed="rId3"/>
          <a:srcRect/>
          <a:stretch>
            <a:fillRect/>
          </a:stretch>
        </p:blipFill>
        <p:spPr>
          <a:xfrm>
            <a:off x="-71438" y="116632"/>
            <a:ext cx="9344026" cy="6858000"/>
          </a:xfrm>
        </p:spPr>
      </p:pic>
    </p:spTree>
    <p:extLst>
      <p:ext uri="{BB962C8B-B14F-4D97-AF65-F5344CB8AC3E}">
        <p14:creationId xmlns="" xmlns:p14="http://schemas.microsoft.com/office/powerpoint/2010/main" val="3007196886"/>
      </p:ext>
    </p:extLst>
  </p:cSld>
  <p:clrMapOvr>
    <a:masterClrMapping/>
  </p:clrMapOvr>
  <p:transition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28588" y="11113"/>
            <a:ext cx="8893175" cy="646331"/>
          </a:xfrm>
          <a:prstGeom prst="rect">
            <a:avLst/>
          </a:prstGeom>
          <a:noFill/>
          <a:ln w="9525">
            <a:noFill/>
            <a:miter lim="800000"/>
            <a:headEnd/>
            <a:tailEnd/>
          </a:ln>
          <a:effectLst/>
        </p:spPr>
        <p:txBody>
          <a:bodyPr>
            <a:spAutoFit/>
          </a:bodyPr>
          <a:lstStyle/>
          <a:p>
            <a:pPr algn="ctr" rtl="1">
              <a:spcBef>
                <a:spcPct val="50000"/>
              </a:spcBef>
            </a:pPr>
            <a:r>
              <a:rPr lang="fa-IR" sz="3600" dirty="0">
                <a:solidFill>
                  <a:srgbClr val="00FFFF"/>
                </a:solidFill>
                <a:cs typeface="Titr" pitchFamily="2" charset="-78"/>
              </a:rPr>
              <a:t>آينده‌پژوهي در همه‌ي حوزه‌ها كاربرد دارد</a:t>
            </a:r>
            <a:endParaRPr lang="en-US" sz="3600" dirty="0">
              <a:solidFill>
                <a:srgbClr val="00FFFF"/>
              </a:solidFill>
              <a:cs typeface="Titr" pitchFamily="2" charset="-78"/>
            </a:endParaRPr>
          </a:p>
        </p:txBody>
      </p:sp>
      <p:sp>
        <p:nvSpPr>
          <p:cNvPr id="275459" name="Text Box 3"/>
          <p:cNvSpPr txBox="1">
            <a:spLocks noChangeArrowheads="1"/>
          </p:cNvSpPr>
          <p:nvPr/>
        </p:nvSpPr>
        <p:spPr bwMode="auto">
          <a:xfrm>
            <a:off x="323850" y="1125538"/>
            <a:ext cx="8532813" cy="5589735"/>
          </a:xfrm>
          <a:prstGeom prst="rect">
            <a:avLst/>
          </a:prstGeom>
          <a:noFill/>
          <a:ln w="9525">
            <a:noFill/>
            <a:miter lim="800000"/>
            <a:headEnd/>
            <a:tailEnd/>
          </a:ln>
          <a:effectLst/>
        </p:spPr>
        <p:txBody>
          <a:bodyPr>
            <a:spAutoFit/>
          </a:bodyPr>
          <a:lstStyle/>
          <a:p>
            <a:pPr algn="just" rtl="1">
              <a:lnSpc>
                <a:spcPct val="130000"/>
              </a:lnSpc>
            </a:pPr>
            <a:r>
              <a:rPr lang="fa-IR" sz="2600" dirty="0"/>
              <a:t>هرچند آينده‌پژوهي مدرن در اتاق‌هاي فكرِ نظامي توسعه يافته است، اما در همه‌ي حوزه‌هاي زندگي اجتماعي و </a:t>
            </a:r>
            <a:r>
              <a:rPr lang="fa-IR" sz="2600" dirty="0" smtClean="0"/>
              <a:t>حتی زندگي </a:t>
            </a:r>
            <a:r>
              <a:rPr lang="fa-IR" sz="2600" dirty="0"/>
              <a:t>فردي و خانوادگي كاربرد دارد.</a:t>
            </a:r>
          </a:p>
          <a:p>
            <a:pPr algn="just" rtl="1">
              <a:lnSpc>
                <a:spcPct val="130000"/>
              </a:lnSpc>
            </a:pPr>
            <a:endParaRPr lang="fa-IR" sz="800" dirty="0"/>
          </a:p>
          <a:p>
            <a:pPr algn="just" rtl="1">
              <a:lnSpc>
                <a:spcPct val="118000"/>
              </a:lnSpc>
              <a:buFontTx/>
              <a:buChar char="•"/>
            </a:pPr>
            <a:r>
              <a:rPr lang="fa-IR" sz="2600" dirty="0"/>
              <a:t>  آينده‌پژوهي دفاعي</a:t>
            </a:r>
          </a:p>
          <a:p>
            <a:pPr algn="just" rtl="1">
              <a:lnSpc>
                <a:spcPct val="118000"/>
              </a:lnSpc>
              <a:buFontTx/>
              <a:buChar char="•"/>
            </a:pPr>
            <a:r>
              <a:rPr lang="fa-IR" sz="2600" dirty="0"/>
              <a:t>  آينده‌پژوهي اقتصادي</a:t>
            </a:r>
          </a:p>
          <a:p>
            <a:pPr algn="just" rtl="1">
              <a:lnSpc>
                <a:spcPct val="118000"/>
              </a:lnSpc>
              <a:buFontTx/>
              <a:buChar char="•"/>
            </a:pPr>
            <a:r>
              <a:rPr lang="fa-IR" sz="2600" dirty="0"/>
              <a:t>  آينده‌پژوهي فرهنگي</a:t>
            </a:r>
          </a:p>
          <a:p>
            <a:pPr algn="just" rtl="1">
              <a:lnSpc>
                <a:spcPct val="118000"/>
              </a:lnSpc>
              <a:buFontTx/>
              <a:buChar char="•"/>
            </a:pPr>
            <a:r>
              <a:rPr lang="fa-IR" sz="2600" dirty="0"/>
              <a:t>  آيند‌پژوهي اجتماعي</a:t>
            </a:r>
          </a:p>
          <a:p>
            <a:pPr algn="just" rtl="1">
              <a:lnSpc>
                <a:spcPct val="118000"/>
              </a:lnSpc>
              <a:buFontTx/>
              <a:buChar char="•"/>
            </a:pPr>
            <a:r>
              <a:rPr lang="fa-IR" sz="2600" dirty="0"/>
              <a:t>  آينده‌پژوهي صنعتي</a:t>
            </a:r>
          </a:p>
          <a:p>
            <a:pPr algn="just" rtl="1">
              <a:lnSpc>
                <a:spcPct val="118000"/>
              </a:lnSpc>
              <a:buFontTx/>
              <a:buChar char="•"/>
            </a:pPr>
            <a:r>
              <a:rPr lang="fa-IR" sz="2600" dirty="0"/>
              <a:t>  آينده‌پژوهيِ </a:t>
            </a:r>
            <a:r>
              <a:rPr lang="fa-IR" sz="2600" dirty="0" smtClean="0"/>
              <a:t>فناورانه </a:t>
            </a:r>
            <a:r>
              <a:rPr lang="fa-IR" sz="2600" dirty="0"/>
              <a:t>(آينده‌پژوهي در زمينه‌ي فناوري)</a:t>
            </a:r>
          </a:p>
          <a:p>
            <a:pPr algn="just" rtl="1">
              <a:lnSpc>
                <a:spcPct val="118000"/>
              </a:lnSpc>
              <a:buFontTx/>
              <a:buChar char="•"/>
            </a:pPr>
            <a:r>
              <a:rPr lang="fa-IR" sz="2600" dirty="0"/>
              <a:t>  آينده‌پژوهي آموزشي (آينده‌پژوهي در زمينه‌ي آموزش)</a:t>
            </a:r>
          </a:p>
          <a:p>
            <a:pPr algn="just" rtl="1">
              <a:lnSpc>
                <a:spcPct val="118000"/>
              </a:lnSpc>
              <a:buFontTx/>
              <a:buChar char="•"/>
            </a:pPr>
            <a:r>
              <a:rPr lang="fa-IR" sz="2600" dirty="0"/>
              <a:t>  </a:t>
            </a:r>
            <a:r>
              <a:rPr lang="fa-IR" sz="2600" dirty="0" smtClean="0"/>
              <a:t>...</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additive="base">
                                        <p:cTn id="7" dur="500" fill="hold"/>
                                        <p:tgtEl>
                                          <p:spTgt spid="275458"/>
                                        </p:tgtEl>
                                        <p:attrNameLst>
                                          <p:attrName>ppt_x</p:attrName>
                                        </p:attrNameLst>
                                      </p:cBhvr>
                                      <p:tavLst>
                                        <p:tav tm="0">
                                          <p:val>
                                            <p:strVal val="1+#ppt_w/2"/>
                                          </p:val>
                                        </p:tav>
                                        <p:tav tm="100000">
                                          <p:val>
                                            <p:strVal val="#ppt_x"/>
                                          </p:val>
                                        </p:tav>
                                      </p:tavLst>
                                    </p:anim>
                                    <p:anim calcmode="lin" valueType="num">
                                      <p:cBhvr additive="base">
                                        <p:cTn id="8" dur="500" fill="hold"/>
                                        <p:tgtEl>
                                          <p:spTgt spid="2754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75459"/>
                                        </p:tgtEl>
                                        <p:attrNameLst>
                                          <p:attrName>style.visibility</p:attrName>
                                        </p:attrNameLst>
                                      </p:cBhvr>
                                      <p:to>
                                        <p:strVal val="visible"/>
                                      </p:to>
                                    </p:set>
                                    <p:animEffect transition="in" filter="slide(fromTop)">
                                      <p:cBhvr>
                                        <p:cTn id="12" dur="5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275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128588" y="11113"/>
            <a:ext cx="8893175" cy="646331"/>
          </a:xfrm>
          <a:prstGeom prst="rect">
            <a:avLst/>
          </a:prstGeom>
          <a:noFill/>
          <a:ln w="9525">
            <a:noFill/>
            <a:miter lim="800000"/>
            <a:headEnd/>
            <a:tailEnd/>
          </a:ln>
          <a:effectLst/>
        </p:spPr>
        <p:txBody>
          <a:bodyPr>
            <a:spAutoFit/>
          </a:bodyPr>
          <a:lstStyle/>
          <a:p>
            <a:pPr algn="ctr" rtl="1">
              <a:spcBef>
                <a:spcPct val="50000"/>
              </a:spcBef>
            </a:pPr>
            <a:r>
              <a:rPr lang="fa-IR" sz="3600" dirty="0">
                <a:solidFill>
                  <a:srgbClr val="00FFFF"/>
                </a:solidFill>
                <a:cs typeface="Titr" pitchFamily="2" charset="-78"/>
              </a:rPr>
              <a:t>شاخه‌هاي آينده‌پژوهي</a:t>
            </a:r>
            <a:endParaRPr lang="en-US" sz="3600" dirty="0">
              <a:solidFill>
                <a:srgbClr val="00FFFF"/>
              </a:solidFill>
              <a:cs typeface="Titr" pitchFamily="2" charset="-78"/>
            </a:endParaRPr>
          </a:p>
        </p:txBody>
      </p:sp>
      <p:sp>
        <p:nvSpPr>
          <p:cNvPr id="276513" name="Text Box 33"/>
          <p:cNvSpPr txBox="1">
            <a:spLocks noChangeArrowheads="1"/>
          </p:cNvSpPr>
          <p:nvPr/>
        </p:nvSpPr>
        <p:spPr bwMode="auto">
          <a:xfrm>
            <a:off x="5651500" y="1346200"/>
            <a:ext cx="2735263" cy="785813"/>
          </a:xfrm>
          <a:prstGeom prst="rect">
            <a:avLst/>
          </a:prstGeom>
          <a:noFill/>
          <a:ln w="9525">
            <a:noFill/>
            <a:miter lim="800000"/>
            <a:headEnd/>
            <a:tailEnd/>
          </a:ln>
          <a:effectLst/>
        </p:spPr>
        <p:txBody>
          <a:bodyPr>
            <a:spAutoFit/>
          </a:bodyPr>
          <a:lstStyle/>
          <a:p>
            <a:pPr algn="ctr" rtl="1">
              <a:lnSpc>
                <a:spcPct val="70000"/>
              </a:lnSpc>
              <a:spcBef>
                <a:spcPct val="50000"/>
              </a:spcBef>
            </a:pPr>
            <a:r>
              <a:rPr lang="fa-IR" sz="2400">
                <a:solidFill>
                  <a:srgbClr val="0000CC"/>
                </a:solidFill>
              </a:rPr>
              <a:t>پيش‌بيني (كشف) آينده</a:t>
            </a:r>
          </a:p>
          <a:p>
            <a:pPr algn="ctr" rtl="1">
              <a:lnSpc>
                <a:spcPct val="70000"/>
              </a:lnSpc>
              <a:spcBef>
                <a:spcPct val="50000"/>
              </a:spcBef>
            </a:pPr>
            <a:r>
              <a:rPr lang="en-US" sz="2400">
                <a:solidFill>
                  <a:srgbClr val="0000CC"/>
                </a:solidFill>
              </a:rPr>
              <a:t>Forcasting</a:t>
            </a:r>
          </a:p>
        </p:txBody>
      </p:sp>
      <p:sp>
        <p:nvSpPr>
          <p:cNvPr id="276514" name="Text Box 34"/>
          <p:cNvSpPr txBox="1">
            <a:spLocks noChangeArrowheads="1"/>
          </p:cNvSpPr>
          <p:nvPr/>
        </p:nvSpPr>
        <p:spPr bwMode="auto">
          <a:xfrm>
            <a:off x="900113" y="1317625"/>
            <a:ext cx="2735262" cy="785813"/>
          </a:xfrm>
          <a:prstGeom prst="rect">
            <a:avLst/>
          </a:prstGeom>
          <a:noFill/>
          <a:ln w="9525">
            <a:noFill/>
            <a:miter lim="800000"/>
            <a:headEnd/>
            <a:tailEnd/>
          </a:ln>
          <a:effectLst/>
        </p:spPr>
        <p:txBody>
          <a:bodyPr>
            <a:spAutoFit/>
          </a:bodyPr>
          <a:lstStyle/>
          <a:p>
            <a:pPr algn="ctr" rtl="1">
              <a:lnSpc>
                <a:spcPct val="70000"/>
              </a:lnSpc>
              <a:spcBef>
                <a:spcPct val="50000"/>
              </a:spcBef>
            </a:pPr>
            <a:r>
              <a:rPr lang="fa-IR" sz="2400">
                <a:solidFill>
                  <a:srgbClr val="0000CC"/>
                </a:solidFill>
              </a:rPr>
              <a:t>آينده‌نگاري</a:t>
            </a:r>
          </a:p>
          <a:p>
            <a:pPr algn="ctr" rtl="1">
              <a:lnSpc>
                <a:spcPct val="70000"/>
              </a:lnSpc>
              <a:spcBef>
                <a:spcPct val="50000"/>
              </a:spcBef>
            </a:pPr>
            <a:r>
              <a:rPr lang="en-US" sz="2400">
                <a:solidFill>
                  <a:srgbClr val="0000CC"/>
                </a:solidFill>
              </a:rPr>
              <a:t>Foresight</a:t>
            </a:r>
          </a:p>
        </p:txBody>
      </p:sp>
      <p:grpSp>
        <p:nvGrpSpPr>
          <p:cNvPr id="276511" name="Group 31"/>
          <p:cNvGrpSpPr>
            <a:grpSpLocks/>
          </p:cNvGrpSpPr>
          <p:nvPr/>
        </p:nvGrpSpPr>
        <p:grpSpPr bwMode="auto">
          <a:xfrm>
            <a:off x="2814638" y="2022475"/>
            <a:ext cx="3532187" cy="4575175"/>
            <a:chOff x="1773" y="1219"/>
            <a:chExt cx="2225" cy="2882"/>
          </a:xfrm>
        </p:grpSpPr>
        <p:sp>
          <p:nvSpPr>
            <p:cNvPr id="276488" name="Line 8"/>
            <p:cNvSpPr>
              <a:spLocks noChangeShapeType="1"/>
            </p:cNvSpPr>
            <p:nvPr/>
          </p:nvSpPr>
          <p:spPr bwMode="auto">
            <a:xfrm>
              <a:off x="3312" y="2096"/>
              <a:ext cx="0" cy="1446"/>
            </a:xfrm>
            <a:prstGeom prst="line">
              <a:avLst/>
            </a:prstGeom>
            <a:noFill/>
            <a:ln w="38100">
              <a:solidFill>
                <a:srgbClr val="993300"/>
              </a:solidFill>
              <a:round/>
              <a:headEnd/>
              <a:tailEnd/>
            </a:ln>
            <a:effectLst/>
          </p:spPr>
          <p:txBody>
            <a:bodyPr/>
            <a:lstStyle/>
            <a:p>
              <a:endParaRPr lang="en-US"/>
            </a:p>
          </p:txBody>
        </p:sp>
        <p:sp>
          <p:nvSpPr>
            <p:cNvPr id="276489" name="Line 9"/>
            <p:cNvSpPr>
              <a:spLocks noChangeShapeType="1"/>
            </p:cNvSpPr>
            <p:nvPr/>
          </p:nvSpPr>
          <p:spPr bwMode="auto">
            <a:xfrm>
              <a:off x="2481" y="2096"/>
              <a:ext cx="0" cy="1446"/>
            </a:xfrm>
            <a:prstGeom prst="line">
              <a:avLst/>
            </a:prstGeom>
            <a:noFill/>
            <a:ln w="38100">
              <a:solidFill>
                <a:srgbClr val="993300"/>
              </a:solidFill>
              <a:round/>
              <a:headEnd/>
              <a:tailEnd/>
            </a:ln>
            <a:effectLst/>
          </p:spPr>
          <p:txBody>
            <a:bodyPr/>
            <a:lstStyle/>
            <a:p>
              <a:endParaRPr lang="en-US"/>
            </a:p>
          </p:txBody>
        </p:sp>
        <p:grpSp>
          <p:nvGrpSpPr>
            <p:cNvPr id="276510" name="Group 30"/>
            <p:cNvGrpSpPr>
              <a:grpSpLocks/>
            </p:cNvGrpSpPr>
            <p:nvPr/>
          </p:nvGrpSpPr>
          <p:grpSpPr bwMode="auto">
            <a:xfrm>
              <a:off x="3143" y="1219"/>
              <a:ext cx="855" cy="943"/>
              <a:chOff x="3159" y="1207"/>
              <a:chExt cx="855" cy="943"/>
            </a:xfrm>
          </p:grpSpPr>
          <p:sp>
            <p:nvSpPr>
              <p:cNvPr id="276493" name="Freeform 13"/>
              <p:cNvSpPr>
                <a:spLocks/>
              </p:cNvSpPr>
              <p:nvPr/>
            </p:nvSpPr>
            <p:spPr bwMode="auto">
              <a:xfrm rot="641238">
                <a:off x="3159" y="1207"/>
                <a:ext cx="610" cy="915"/>
              </a:xfrm>
              <a:custGeom>
                <a:avLst/>
                <a:gdLst/>
                <a:ahLst/>
                <a:cxnLst>
                  <a:cxn ang="0">
                    <a:pos x="499" y="0"/>
                  </a:cxn>
                  <a:cxn ang="0">
                    <a:pos x="136" y="362"/>
                  </a:cxn>
                  <a:cxn ang="0">
                    <a:pos x="0" y="861"/>
                  </a:cxn>
                </a:cxnLst>
                <a:rect l="0" t="0" r="r" b="b"/>
                <a:pathLst>
                  <a:path w="499" h="861">
                    <a:moveTo>
                      <a:pt x="499" y="0"/>
                    </a:moveTo>
                    <a:cubicBezTo>
                      <a:pt x="359" y="109"/>
                      <a:pt x="219" y="218"/>
                      <a:pt x="136" y="362"/>
                    </a:cubicBezTo>
                    <a:cubicBezTo>
                      <a:pt x="53" y="506"/>
                      <a:pt x="23" y="763"/>
                      <a:pt x="0" y="861"/>
                    </a:cubicBezTo>
                  </a:path>
                </a:pathLst>
              </a:custGeom>
              <a:noFill/>
              <a:ln w="38100">
                <a:solidFill>
                  <a:srgbClr val="993300"/>
                </a:solidFill>
                <a:round/>
                <a:headEnd/>
                <a:tailEnd/>
              </a:ln>
              <a:effectLst/>
            </p:spPr>
            <p:txBody>
              <a:bodyPr/>
              <a:lstStyle/>
              <a:p>
                <a:endParaRPr lang="en-US"/>
              </a:p>
            </p:txBody>
          </p:sp>
          <p:sp>
            <p:nvSpPr>
              <p:cNvPr id="276494" name="Freeform 14"/>
              <p:cNvSpPr>
                <a:spLocks/>
              </p:cNvSpPr>
              <p:nvPr/>
            </p:nvSpPr>
            <p:spPr bwMode="auto">
              <a:xfrm rot="641238">
                <a:off x="3405" y="1235"/>
                <a:ext cx="609" cy="915"/>
              </a:xfrm>
              <a:custGeom>
                <a:avLst/>
                <a:gdLst/>
                <a:ahLst/>
                <a:cxnLst>
                  <a:cxn ang="0">
                    <a:pos x="499" y="0"/>
                  </a:cxn>
                  <a:cxn ang="0">
                    <a:pos x="136" y="362"/>
                  </a:cxn>
                  <a:cxn ang="0">
                    <a:pos x="0" y="861"/>
                  </a:cxn>
                </a:cxnLst>
                <a:rect l="0" t="0" r="r" b="b"/>
                <a:pathLst>
                  <a:path w="499" h="861">
                    <a:moveTo>
                      <a:pt x="499" y="0"/>
                    </a:moveTo>
                    <a:cubicBezTo>
                      <a:pt x="359" y="109"/>
                      <a:pt x="219" y="218"/>
                      <a:pt x="136" y="362"/>
                    </a:cubicBezTo>
                    <a:cubicBezTo>
                      <a:pt x="53" y="506"/>
                      <a:pt x="23" y="763"/>
                      <a:pt x="0" y="861"/>
                    </a:cubicBezTo>
                  </a:path>
                </a:pathLst>
              </a:custGeom>
              <a:noFill/>
              <a:ln w="38100">
                <a:solidFill>
                  <a:srgbClr val="993300"/>
                </a:solidFill>
                <a:round/>
                <a:headEnd/>
                <a:tailEnd/>
              </a:ln>
              <a:effectLst/>
            </p:spPr>
            <p:txBody>
              <a:bodyPr/>
              <a:lstStyle/>
              <a:p>
                <a:endParaRPr lang="en-US"/>
              </a:p>
            </p:txBody>
          </p:sp>
        </p:grpSp>
        <p:grpSp>
          <p:nvGrpSpPr>
            <p:cNvPr id="276509" name="Group 29"/>
            <p:cNvGrpSpPr>
              <a:grpSpLocks/>
            </p:cNvGrpSpPr>
            <p:nvPr/>
          </p:nvGrpSpPr>
          <p:grpSpPr bwMode="auto">
            <a:xfrm>
              <a:off x="1790" y="1221"/>
              <a:ext cx="856" cy="943"/>
              <a:chOff x="1778" y="1209"/>
              <a:chExt cx="856" cy="943"/>
            </a:xfrm>
          </p:grpSpPr>
          <p:sp>
            <p:nvSpPr>
              <p:cNvPr id="276497" name="Freeform 17"/>
              <p:cNvSpPr>
                <a:spLocks/>
              </p:cNvSpPr>
              <p:nvPr/>
            </p:nvSpPr>
            <p:spPr bwMode="auto">
              <a:xfrm rot="20958762" flipH="1">
                <a:off x="2023" y="1209"/>
                <a:ext cx="611" cy="916"/>
              </a:xfrm>
              <a:custGeom>
                <a:avLst/>
                <a:gdLst/>
                <a:ahLst/>
                <a:cxnLst>
                  <a:cxn ang="0">
                    <a:pos x="499" y="0"/>
                  </a:cxn>
                  <a:cxn ang="0">
                    <a:pos x="136" y="362"/>
                  </a:cxn>
                  <a:cxn ang="0">
                    <a:pos x="0" y="861"/>
                  </a:cxn>
                </a:cxnLst>
                <a:rect l="0" t="0" r="r" b="b"/>
                <a:pathLst>
                  <a:path w="499" h="861">
                    <a:moveTo>
                      <a:pt x="499" y="0"/>
                    </a:moveTo>
                    <a:cubicBezTo>
                      <a:pt x="359" y="109"/>
                      <a:pt x="219" y="218"/>
                      <a:pt x="136" y="362"/>
                    </a:cubicBezTo>
                    <a:cubicBezTo>
                      <a:pt x="53" y="506"/>
                      <a:pt x="23" y="763"/>
                      <a:pt x="0" y="861"/>
                    </a:cubicBezTo>
                  </a:path>
                </a:pathLst>
              </a:custGeom>
              <a:noFill/>
              <a:ln w="38100">
                <a:solidFill>
                  <a:srgbClr val="993300"/>
                </a:solidFill>
                <a:round/>
                <a:headEnd/>
                <a:tailEnd/>
              </a:ln>
              <a:effectLst/>
            </p:spPr>
            <p:txBody>
              <a:bodyPr/>
              <a:lstStyle/>
              <a:p>
                <a:endParaRPr lang="en-US"/>
              </a:p>
            </p:txBody>
          </p:sp>
          <p:sp>
            <p:nvSpPr>
              <p:cNvPr id="276498" name="Freeform 18"/>
              <p:cNvSpPr>
                <a:spLocks/>
              </p:cNvSpPr>
              <p:nvPr/>
            </p:nvSpPr>
            <p:spPr bwMode="auto">
              <a:xfrm rot="20958762" flipH="1">
                <a:off x="1778" y="1237"/>
                <a:ext cx="611" cy="915"/>
              </a:xfrm>
              <a:custGeom>
                <a:avLst/>
                <a:gdLst/>
                <a:ahLst/>
                <a:cxnLst>
                  <a:cxn ang="0">
                    <a:pos x="499" y="0"/>
                  </a:cxn>
                  <a:cxn ang="0">
                    <a:pos x="136" y="362"/>
                  </a:cxn>
                  <a:cxn ang="0">
                    <a:pos x="0" y="861"/>
                  </a:cxn>
                </a:cxnLst>
                <a:rect l="0" t="0" r="r" b="b"/>
                <a:pathLst>
                  <a:path w="499" h="861">
                    <a:moveTo>
                      <a:pt x="499" y="0"/>
                    </a:moveTo>
                    <a:cubicBezTo>
                      <a:pt x="359" y="109"/>
                      <a:pt x="219" y="218"/>
                      <a:pt x="136" y="362"/>
                    </a:cubicBezTo>
                    <a:cubicBezTo>
                      <a:pt x="53" y="506"/>
                      <a:pt x="23" y="763"/>
                      <a:pt x="0" y="861"/>
                    </a:cubicBezTo>
                  </a:path>
                </a:pathLst>
              </a:custGeom>
              <a:noFill/>
              <a:ln w="38100">
                <a:solidFill>
                  <a:srgbClr val="993300"/>
                </a:solidFill>
                <a:round/>
                <a:headEnd/>
                <a:tailEnd/>
              </a:ln>
              <a:effectLst/>
            </p:spPr>
            <p:txBody>
              <a:bodyPr/>
              <a:lstStyle/>
              <a:p>
                <a:endParaRPr lang="en-US"/>
              </a:p>
            </p:txBody>
          </p:sp>
        </p:grpSp>
        <p:sp>
          <p:nvSpPr>
            <p:cNvPr id="276500" name="Freeform 20"/>
            <p:cNvSpPr>
              <a:spLocks/>
            </p:cNvSpPr>
            <p:nvPr/>
          </p:nvSpPr>
          <p:spPr bwMode="auto">
            <a:xfrm>
              <a:off x="1773" y="3540"/>
              <a:ext cx="703" cy="361"/>
            </a:xfrm>
            <a:custGeom>
              <a:avLst/>
              <a:gdLst/>
              <a:ahLst/>
              <a:cxnLst>
                <a:cxn ang="0">
                  <a:pos x="576" y="0"/>
                </a:cxn>
                <a:cxn ang="0">
                  <a:pos x="392" y="165"/>
                </a:cxn>
                <a:cxn ang="0">
                  <a:pos x="174" y="340"/>
                </a:cxn>
                <a:cxn ang="0">
                  <a:pos x="0" y="331"/>
                </a:cxn>
              </a:cxnLst>
              <a:rect l="0" t="0" r="r" b="b"/>
              <a:pathLst>
                <a:path w="576" h="340">
                  <a:moveTo>
                    <a:pt x="576" y="0"/>
                  </a:moveTo>
                  <a:cubicBezTo>
                    <a:pt x="504" y="45"/>
                    <a:pt x="470" y="127"/>
                    <a:pt x="392" y="165"/>
                  </a:cubicBezTo>
                  <a:cubicBezTo>
                    <a:pt x="341" y="218"/>
                    <a:pt x="247" y="315"/>
                    <a:pt x="174" y="340"/>
                  </a:cubicBezTo>
                  <a:cubicBezTo>
                    <a:pt x="5" y="331"/>
                    <a:pt x="63" y="331"/>
                    <a:pt x="0" y="331"/>
                  </a:cubicBezTo>
                </a:path>
              </a:pathLst>
            </a:custGeom>
            <a:noFill/>
            <a:ln w="38100">
              <a:solidFill>
                <a:srgbClr val="993300"/>
              </a:solidFill>
              <a:round/>
              <a:headEnd/>
              <a:tailEnd/>
            </a:ln>
            <a:effectLst/>
          </p:spPr>
          <p:txBody>
            <a:bodyPr/>
            <a:lstStyle/>
            <a:p>
              <a:endParaRPr lang="en-US"/>
            </a:p>
          </p:txBody>
        </p:sp>
        <p:sp>
          <p:nvSpPr>
            <p:cNvPr id="276501" name="Freeform 21"/>
            <p:cNvSpPr>
              <a:spLocks/>
            </p:cNvSpPr>
            <p:nvPr/>
          </p:nvSpPr>
          <p:spPr bwMode="auto">
            <a:xfrm>
              <a:off x="2122" y="3553"/>
              <a:ext cx="480" cy="456"/>
            </a:xfrm>
            <a:custGeom>
              <a:avLst/>
              <a:gdLst/>
              <a:ahLst/>
              <a:cxnLst>
                <a:cxn ang="0">
                  <a:pos x="393" y="0"/>
                </a:cxn>
                <a:cxn ang="0">
                  <a:pos x="376" y="79"/>
                </a:cxn>
                <a:cxn ang="0">
                  <a:pos x="297" y="166"/>
                </a:cxn>
                <a:cxn ang="0">
                  <a:pos x="166" y="306"/>
                </a:cxn>
                <a:cxn ang="0">
                  <a:pos x="140" y="402"/>
                </a:cxn>
                <a:cxn ang="0">
                  <a:pos x="88" y="419"/>
                </a:cxn>
                <a:cxn ang="0">
                  <a:pos x="0" y="428"/>
                </a:cxn>
              </a:cxnLst>
              <a:rect l="0" t="0" r="r" b="b"/>
              <a:pathLst>
                <a:path w="393" h="428">
                  <a:moveTo>
                    <a:pt x="393" y="0"/>
                  </a:moveTo>
                  <a:cubicBezTo>
                    <a:pt x="393" y="0"/>
                    <a:pt x="378" y="74"/>
                    <a:pt x="376" y="79"/>
                  </a:cubicBezTo>
                  <a:cubicBezTo>
                    <a:pt x="361" y="115"/>
                    <a:pt x="324" y="140"/>
                    <a:pt x="297" y="166"/>
                  </a:cubicBezTo>
                  <a:cubicBezTo>
                    <a:pt x="251" y="211"/>
                    <a:pt x="211" y="261"/>
                    <a:pt x="166" y="306"/>
                  </a:cubicBezTo>
                  <a:cubicBezTo>
                    <a:pt x="161" y="322"/>
                    <a:pt x="144" y="396"/>
                    <a:pt x="140" y="402"/>
                  </a:cubicBezTo>
                  <a:cubicBezTo>
                    <a:pt x="139" y="403"/>
                    <a:pt x="89" y="419"/>
                    <a:pt x="88" y="419"/>
                  </a:cubicBezTo>
                  <a:cubicBezTo>
                    <a:pt x="59" y="423"/>
                    <a:pt x="0" y="428"/>
                    <a:pt x="0" y="428"/>
                  </a:cubicBezTo>
                </a:path>
              </a:pathLst>
            </a:custGeom>
            <a:noFill/>
            <a:ln w="38100">
              <a:solidFill>
                <a:srgbClr val="993300"/>
              </a:solidFill>
              <a:round/>
              <a:headEnd/>
              <a:tailEnd/>
            </a:ln>
            <a:effectLst/>
          </p:spPr>
          <p:txBody>
            <a:bodyPr/>
            <a:lstStyle/>
            <a:p>
              <a:endParaRPr lang="en-US"/>
            </a:p>
          </p:txBody>
        </p:sp>
        <p:sp>
          <p:nvSpPr>
            <p:cNvPr id="276502" name="Freeform 22"/>
            <p:cNvSpPr>
              <a:spLocks/>
            </p:cNvSpPr>
            <p:nvPr/>
          </p:nvSpPr>
          <p:spPr bwMode="auto">
            <a:xfrm>
              <a:off x="2570" y="3582"/>
              <a:ext cx="265" cy="519"/>
            </a:xfrm>
            <a:custGeom>
              <a:avLst/>
              <a:gdLst/>
              <a:ahLst/>
              <a:cxnLst>
                <a:cxn ang="0">
                  <a:pos x="192" y="0"/>
                </a:cxn>
                <a:cxn ang="0">
                  <a:pos x="157" y="288"/>
                </a:cxn>
                <a:cxn ang="0">
                  <a:pos x="52" y="392"/>
                </a:cxn>
                <a:cxn ang="0">
                  <a:pos x="17" y="445"/>
                </a:cxn>
                <a:cxn ang="0">
                  <a:pos x="0" y="488"/>
                </a:cxn>
              </a:cxnLst>
              <a:rect l="0" t="0" r="r" b="b"/>
              <a:pathLst>
                <a:path w="217" h="488">
                  <a:moveTo>
                    <a:pt x="192" y="0"/>
                  </a:moveTo>
                  <a:cubicBezTo>
                    <a:pt x="190" y="59"/>
                    <a:pt x="217" y="214"/>
                    <a:pt x="157" y="288"/>
                  </a:cubicBezTo>
                  <a:cubicBezTo>
                    <a:pt x="125" y="327"/>
                    <a:pt x="82" y="353"/>
                    <a:pt x="52" y="392"/>
                  </a:cubicBezTo>
                  <a:cubicBezTo>
                    <a:pt x="39" y="409"/>
                    <a:pt x="17" y="445"/>
                    <a:pt x="17" y="445"/>
                  </a:cubicBezTo>
                  <a:cubicBezTo>
                    <a:pt x="7" y="477"/>
                    <a:pt x="13" y="463"/>
                    <a:pt x="0" y="488"/>
                  </a:cubicBezTo>
                </a:path>
              </a:pathLst>
            </a:custGeom>
            <a:noFill/>
            <a:ln w="38100">
              <a:solidFill>
                <a:srgbClr val="993300"/>
              </a:solidFill>
              <a:round/>
              <a:headEnd/>
              <a:tailEnd/>
            </a:ln>
            <a:effectLst/>
          </p:spPr>
          <p:txBody>
            <a:bodyPr/>
            <a:lstStyle/>
            <a:p>
              <a:endParaRPr lang="en-US"/>
            </a:p>
          </p:txBody>
        </p:sp>
        <p:sp>
          <p:nvSpPr>
            <p:cNvPr id="276503" name="Freeform 23"/>
            <p:cNvSpPr>
              <a:spLocks/>
            </p:cNvSpPr>
            <p:nvPr/>
          </p:nvSpPr>
          <p:spPr bwMode="auto">
            <a:xfrm>
              <a:off x="2986" y="3582"/>
              <a:ext cx="256" cy="445"/>
            </a:xfrm>
            <a:custGeom>
              <a:avLst/>
              <a:gdLst/>
              <a:ahLst/>
              <a:cxnLst>
                <a:cxn ang="0">
                  <a:pos x="0" y="0"/>
                </a:cxn>
                <a:cxn ang="0">
                  <a:pos x="61" y="288"/>
                </a:cxn>
                <a:cxn ang="0">
                  <a:pos x="70" y="322"/>
                </a:cxn>
                <a:cxn ang="0">
                  <a:pos x="122" y="340"/>
                </a:cxn>
                <a:cxn ang="0">
                  <a:pos x="140" y="357"/>
                </a:cxn>
                <a:cxn ang="0">
                  <a:pos x="166" y="366"/>
                </a:cxn>
                <a:cxn ang="0">
                  <a:pos x="175" y="392"/>
                </a:cxn>
                <a:cxn ang="0">
                  <a:pos x="210" y="418"/>
                </a:cxn>
              </a:cxnLst>
              <a:rect l="0" t="0" r="r" b="b"/>
              <a:pathLst>
                <a:path w="210" h="418">
                  <a:moveTo>
                    <a:pt x="0" y="0"/>
                  </a:moveTo>
                  <a:cubicBezTo>
                    <a:pt x="11" y="97"/>
                    <a:pt x="44" y="190"/>
                    <a:pt x="61" y="288"/>
                  </a:cubicBezTo>
                  <a:cubicBezTo>
                    <a:pt x="63" y="300"/>
                    <a:pt x="61" y="314"/>
                    <a:pt x="70" y="322"/>
                  </a:cubicBezTo>
                  <a:cubicBezTo>
                    <a:pt x="84" y="334"/>
                    <a:pt x="122" y="340"/>
                    <a:pt x="122" y="340"/>
                  </a:cubicBezTo>
                  <a:cubicBezTo>
                    <a:pt x="128" y="346"/>
                    <a:pt x="133" y="353"/>
                    <a:pt x="140" y="357"/>
                  </a:cubicBezTo>
                  <a:cubicBezTo>
                    <a:pt x="148" y="362"/>
                    <a:pt x="160" y="360"/>
                    <a:pt x="166" y="366"/>
                  </a:cubicBezTo>
                  <a:cubicBezTo>
                    <a:pt x="172" y="372"/>
                    <a:pt x="169" y="385"/>
                    <a:pt x="175" y="392"/>
                  </a:cubicBezTo>
                  <a:cubicBezTo>
                    <a:pt x="184" y="403"/>
                    <a:pt x="199" y="408"/>
                    <a:pt x="210" y="418"/>
                  </a:cubicBezTo>
                </a:path>
              </a:pathLst>
            </a:custGeom>
            <a:noFill/>
            <a:ln w="38100">
              <a:solidFill>
                <a:srgbClr val="993300"/>
              </a:solidFill>
              <a:round/>
              <a:headEnd/>
              <a:tailEnd/>
            </a:ln>
            <a:effectLst/>
          </p:spPr>
          <p:txBody>
            <a:bodyPr/>
            <a:lstStyle/>
            <a:p>
              <a:endParaRPr lang="en-US"/>
            </a:p>
          </p:txBody>
        </p:sp>
        <p:sp>
          <p:nvSpPr>
            <p:cNvPr id="276504" name="Freeform 24"/>
            <p:cNvSpPr>
              <a:spLocks/>
            </p:cNvSpPr>
            <p:nvPr/>
          </p:nvSpPr>
          <p:spPr bwMode="auto">
            <a:xfrm>
              <a:off x="3209" y="3582"/>
              <a:ext cx="310" cy="408"/>
            </a:xfrm>
            <a:custGeom>
              <a:avLst/>
              <a:gdLst/>
              <a:ahLst/>
              <a:cxnLst>
                <a:cxn ang="0">
                  <a:pos x="1" y="0"/>
                </a:cxn>
                <a:cxn ang="0">
                  <a:pos x="35" y="122"/>
                </a:cxn>
                <a:cxn ang="0">
                  <a:pos x="62" y="165"/>
                </a:cxn>
                <a:cxn ang="0">
                  <a:pos x="88" y="244"/>
                </a:cxn>
                <a:cxn ang="0">
                  <a:pos x="149" y="305"/>
                </a:cxn>
                <a:cxn ang="0">
                  <a:pos x="193" y="349"/>
                </a:cxn>
                <a:cxn ang="0">
                  <a:pos x="210" y="375"/>
                </a:cxn>
                <a:cxn ang="0">
                  <a:pos x="254" y="384"/>
                </a:cxn>
              </a:cxnLst>
              <a:rect l="0" t="0" r="r" b="b"/>
              <a:pathLst>
                <a:path w="254" h="384">
                  <a:moveTo>
                    <a:pt x="1" y="0"/>
                  </a:moveTo>
                  <a:cubicBezTo>
                    <a:pt x="7" y="54"/>
                    <a:pt x="0" y="85"/>
                    <a:pt x="35" y="122"/>
                  </a:cubicBezTo>
                  <a:cubicBezTo>
                    <a:pt x="64" y="205"/>
                    <a:pt x="22" y="97"/>
                    <a:pt x="62" y="165"/>
                  </a:cubicBezTo>
                  <a:cubicBezTo>
                    <a:pt x="76" y="189"/>
                    <a:pt x="79" y="218"/>
                    <a:pt x="88" y="244"/>
                  </a:cubicBezTo>
                  <a:cubicBezTo>
                    <a:pt x="98" y="272"/>
                    <a:pt x="126" y="290"/>
                    <a:pt x="149" y="305"/>
                  </a:cubicBezTo>
                  <a:cubicBezTo>
                    <a:pt x="193" y="373"/>
                    <a:pt x="135" y="291"/>
                    <a:pt x="193" y="349"/>
                  </a:cubicBezTo>
                  <a:cubicBezTo>
                    <a:pt x="200" y="356"/>
                    <a:pt x="201" y="370"/>
                    <a:pt x="210" y="375"/>
                  </a:cubicBezTo>
                  <a:cubicBezTo>
                    <a:pt x="223" y="382"/>
                    <a:pt x="254" y="384"/>
                    <a:pt x="254" y="384"/>
                  </a:cubicBezTo>
                </a:path>
              </a:pathLst>
            </a:custGeom>
            <a:noFill/>
            <a:ln w="38100">
              <a:solidFill>
                <a:srgbClr val="993300"/>
              </a:solidFill>
              <a:round/>
              <a:headEnd/>
              <a:tailEnd/>
            </a:ln>
            <a:effectLst/>
          </p:spPr>
          <p:txBody>
            <a:bodyPr/>
            <a:lstStyle/>
            <a:p>
              <a:endParaRPr lang="en-US"/>
            </a:p>
          </p:txBody>
        </p:sp>
        <p:sp>
          <p:nvSpPr>
            <p:cNvPr id="276505" name="Freeform 25"/>
            <p:cNvSpPr>
              <a:spLocks/>
            </p:cNvSpPr>
            <p:nvPr/>
          </p:nvSpPr>
          <p:spPr bwMode="auto">
            <a:xfrm>
              <a:off x="3304" y="3545"/>
              <a:ext cx="447" cy="371"/>
            </a:xfrm>
            <a:custGeom>
              <a:avLst/>
              <a:gdLst/>
              <a:ahLst/>
              <a:cxnLst>
                <a:cxn ang="0">
                  <a:pos x="0" y="0"/>
                </a:cxn>
                <a:cxn ang="0">
                  <a:pos x="26" y="9"/>
                </a:cxn>
                <a:cxn ang="0">
                  <a:pos x="34" y="35"/>
                </a:cxn>
                <a:cxn ang="0">
                  <a:pos x="96" y="148"/>
                </a:cxn>
                <a:cxn ang="0">
                  <a:pos x="130" y="218"/>
                </a:cxn>
                <a:cxn ang="0">
                  <a:pos x="139" y="253"/>
                </a:cxn>
                <a:cxn ang="0">
                  <a:pos x="366" y="349"/>
                </a:cxn>
              </a:cxnLst>
              <a:rect l="0" t="0" r="r" b="b"/>
              <a:pathLst>
                <a:path w="366" h="349">
                  <a:moveTo>
                    <a:pt x="0" y="0"/>
                  </a:moveTo>
                  <a:cubicBezTo>
                    <a:pt x="9" y="3"/>
                    <a:pt x="20" y="2"/>
                    <a:pt x="26" y="9"/>
                  </a:cubicBezTo>
                  <a:cubicBezTo>
                    <a:pt x="32" y="16"/>
                    <a:pt x="30" y="27"/>
                    <a:pt x="34" y="35"/>
                  </a:cubicBezTo>
                  <a:cubicBezTo>
                    <a:pt x="57" y="76"/>
                    <a:pt x="77" y="105"/>
                    <a:pt x="96" y="148"/>
                  </a:cubicBezTo>
                  <a:cubicBezTo>
                    <a:pt x="107" y="172"/>
                    <a:pt x="124" y="193"/>
                    <a:pt x="130" y="218"/>
                  </a:cubicBezTo>
                  <a:cubicBezTo>
                    <a:pt x="133" y="230"/>
                    <a:pt x="132" y="243"/>
                    <a:pt x="139" y="253"/>
                  </a:cubicBezTo>
                  <a:cubicBezTo>
                    <a:pt x="184" y="320"/>
                    <a:pt x="290" y="349"/>
                    <a:pt x="366" y="349"/>
                  </a:cubicBezTo>
                </a:path>
              </a:pathLst>
            </a:custGeom>
            <a:noFill/>
            <a:ln w="38100">
              <a:solidFill>
                <a:srgbClr val="993300"/>
              </a:solidFill>
              <a:round/>
              <a:headEnd/>
              <a:tailEnd/>
            </a:ln>
            <a:effectLst/>
          </p:spPr>
          <p:txBody>
            <a:bodyPr/>
            <a:lstStyle/>
            <a:p>
              <a:endParaRPr lang="en-US"/>
            </a:p>
          </p:txBody>
        </p:sp>
      </p:grpSp>
      <p:sp>
        <p:nvSpPr>
          <p:cNvPr id="276512" name="Text Box 32"/>
          <p:cNvSpPr txBox="1">
            <a:spLocks noChangeArrowheads="1"/>
          </p:cNvSpPr>
          <p:nvPr/>
        </p:nvSpPr>
        <p:spPr bwMode="auto">
          <a:xfrm>
            <a:off x="3851275" y="4149725"/>
            <a:ext cx="1441450" cy="457200"/>
          </a:xfrm>
          <a:prstGeom prst="rect">
            <a:avLst/>
          </a:prstGeom>
          <a:noFill/>
          <a:ln w="9525">
            <a:noFill/>
            <a:miter lim="800000"/>
            <a:headEnd/>
            <a:tailEnd/>
          </a:ln>
          <a:effectLst/>
        </p:spPr>
        <p:txBody>
          <a:bodyPr>
            <a:spAutoFit/>
          </a:bodyPr>
          <a:lstStyle/>
          <a:p>
            <a:pPr algn="ctr" rtl="1">
              <a:spcBef>
                <a:spcPct val="50000"/>
              </a:spcBef>
            </a:pPr>
            <a:r>
              <a:rPr lang="fa-IR" sz="2400">
                <a:solidFill>
                  <a:srgbClr val="0000CC"/>
                </a:solidFill>
              </a:rPr>
              <a:t>آينده</a:t>
            </a:r>
            <a:r>
              <a:rPr lang="fa-IR" sz="2400">
                <a:solidFill>
                  <a:srgbClr val="0000CC"/>
                </a:solidFill>
                <a:cs typeface="Arial" charset="0"/>
              </a:rPr>
              <a:t>‌</a:t>
            </a:r>
            <a:r>
              <a:rPr lang="fa-IR" sz="2400">
                <a:solidFill>
                  <a:srgbClr val="0000CC"/>
                </a:solidFill>
              </a:rPr>
              <a:t>پژوهي</a:t>
            </a:r>
            <a:endParaRPr lang="en-US" sz="2400">
              <a:solidFill>
                <a:srgbClr val="0000CC"/>
              </a:solidFill>
            </a:endParaRPr>
          </a:p>
        </p:txBody>
      </p:sp>
      <p:grpSp>
        <p:nvGrpSpPr>
          <p:cNvPr id="276520" name="Group 40"/>
          <p:cNvGrpSpPr>
            <a:grpSpLocks/>
          </p:cNvGrpSpPr>
          <p:nvPr/>
        </p:nvGrpSpPr>
        <p:grpSpPr bwMode="auto">
          <a:xfrm>
            <a:off x="2124075" y="2205038"/>
            <a:ext cx="5407025" cy="1624012"/>
            <a:chOff x="1338" y="1389"/>
            <a:chExt cx="3406" cy="1023"/>
          </a:xfrm>
        </p:grpSpPr>
        <p:sp>
          <p:nvSpPr>
            <p:cNvPr id="276517" name="Freeform 37"/>
            <p:cNvSpPr>
              <a:spLocks/>
            </p:cNvSpPr>
            <p:nvPr/>
          </p:nvSpPr>
          <p:spPr bwMode="auto">
            <a:xfrm>
              <a:off x="3314" y="1427"/>
              <a:ext cx="1430" cy="966"/>
            </a:xfrm>
            <a:custGeom>
              <a:avLst/>
              <a:gdLst/>
              <a:ahLst/>
              <a:cxnLst>
                <a:cxn ang="0">
                  <a:pos x="0" y="912"/>
                </a:cxn>
                <a:cxn ang="0">
                  <a:pos x="98" y="966"/>
                </a:cxn>
                <a:cxn ang="0">
                  <a:pos x="195" y="957"/>
                </a:cxn>
                <a:cxn ang="0">
                  <a:pos x="266" y="921"/>
                </a:cxn>
                <a:cxn ang="0">
                  <a:pos x="302" y="912"/>
                </a:cxn>
                <a:cxn ang="0">
                  <a:pos x="426" y="842"/>
                </a:cxn>
                <a:cxn ang="0">
                  <a:pos x="470" y="735"/>
                </a:cxn>
                <a:cxn ang="0">
                  <a:pos x="496" y="673"/>
                </a:cxn>
                <a:cxn ang="0">
                  <a:pos x="532" y="655"/>
                </a:cxn>
                <a:cxn ang="0">
                  <a:pos x="576" y="691"/>
                </a:cxn>
                <a:cxn ang="0">
                  <a:pos x="656" y="709"/>
                </a:cxn>
                <a:cxn ang="0">
                  <a:pos x="798" y="691"/>
                </a:cxn>
                <a:cxn ang="0">
                  <a:pos x="913" y="629"/>
                </a:cxn>
                <a:cxn ang="0">
                  <a:pos x="975" y="540"/>
                </a:cxn>
                <a:cxn ang="0">
                  <a:pos x="1028" y="478"/>
                </a:cxn>
                <a:cxn ang="0">
                  <a:pos x="1179" y="469"/>
                </a:cxn>
                <a:cxn ang="0">
                  <a:pos x="1303" y="443"/>
                </a:cxn>
                <a:cxn ang="0">
                  <a:pos x="1427" y="212"/>
                </a:cxn>
                <a:cxn ang="0">
                  <a:pos x="1427" y="0"/>
                </a:cxn>
              </a:cxnLst>
              <a:rect l="0" t="0" r="r" b="b"/>
              <a:pathLst>
                <a:path w="1430" h="966">
                  <a:moveTo>
                    <a:pt x="0" y="912"/>
                  </a:moveTo>
                  <a:cubicBezTo>
                    <a:pt x="34" y="935"/>
                    <a:pt x="57" y="956"/>
                    <a:pt x="98" y="966"/>
                  </a:cubicBezTo>
                  <a:cubicBezTo>
                    <a:pt x="130" y="963"/>
                    <a:pt x="164" y="965"/>
                    <a:pt x="195" y="957"/>
                  </a:cubicBezTo>
                  <a:cubicBezTo>
                    <a:pt x="221" y="950"/>
                    <a:pt x="240" y="927"/>
                    <a:pt x="266" y="921"/>
                  </a:cubicBezTo>
                  <a:cubicBezTo>
                    <a:pt x="278" y="918"/>
                    <a:pt x="290" y="915"/>
                    <a:pt x="302" y="912"/>
                  </a:cubicBezTo>
                  <a:cubicBezTo>
                    <a:pt x="340" y="884"/>
                    <a:pt x="381" y="855"/>
                    <a:pt x="426" y="842"/>
                  </a:cubicBezTo>
                  <a:cubicBezTo>
                    <a:pt x="437" y="804"/>
                    <a:pt x="457" y="772"/>
                    <a:pt x="470" y="735"/>
                  </a:cubicBezTo>
                  <a:cubicBezTo>
                    <a:pt x="477" y="713"/>
                    <a:pt x="476" y="690"/>
                    <a:pt x="496" y="673"/>
                  </a:cubicBezTo>
                  <a:cubicBezTo>
                    <a:pt x="506" y="664"/>
                    <a:pt x="520" y="661"/>
                    <a:pt x="532" y="655"/>
                  </a:cubicBezTo>
                  <a:cubicBezTo>
                    <a:pt x="598" y="678"/>
                    <a:pt x="517" y="644"/>
                    <a:pt x="576" y="691"/>
                  </a:cubicBezTo>
                  <a:cubicBezTo>
                    <a:pt x="587" y="700"/>
                    <a:pt x="655" y="709"/>
                    <a:pt x="656" y="709"/>
                  </a:cubicBezTo>
                  <a:cubicBezTo>
                    <a:pt x="703" y="703"/>
                    <a:pt x="751" y="699"/>
                    <a:pt x="798" y="691"/>
                  </a:cubicBezTo>
                  <a:cubicBezTo>
                    <a:pt x="841" y="684"/>
                    <a:pt x="871" y="643"/>
                    <a:pt x="913" y="629"/>
                  </a:cubicBezTo>
                  <a:cubicBezTo>
                    <a:pt x="941" y="601"/>
                    <a:pt x="959" y="577"/>
                    <a:pt x="975" y="540"/>
                  </a:cubicBezTo>
                  <a:cubicBezTo>
                    <a:pt x="987" y="512"/>
                    <a:pt x="991" y="482"/>
                    <a:pt x="1028" y="478"/>
                  </a:cubicBezTo>
                  <a:cubicBezTo>
                    <a:pt x="1078" y="473"/>
                    <a:pt x="1129" y="472"/>
                    <a:pt x="1179" y="469"/>
                  </a:cubicBezTo>
                  <a:cubicBezTo>
                    <a:pt x="1222" y="462"/>
                    <a:pt x="1261" y="452"/>
                    <a:pt x="1303" y="443"/>
                  </a:cubicBezTo>
                  <a:cubicBezTo>
                    <a:pt x="1354" y="407"/>
                    <a:pt x="1425" y="276"/>
                    <a:pt x="1427" y="212"/>
                  </a:cubicBezTo>
                  <a:cubicBezTo>
                    <a:pt x="1430" y="141"/>
                    <a:pt x="1427" y="71"/>
                    <a:pt x="1427" y="0"/>
                  </a:cubicBezTo>
                </a:path>
              </a:pathLst>
            </a:custGeom>
            <a:noFill/>
            <a:ln w="9525">
              <a:solidFill>
                <a:srgbClr val="008000"/>
              </a:solidFill>
              <a:round/>
              <a:headEnd/>
              <a:tailEnd/>
            </a:ln>
            <a:effectLst/>
          </p:spPr>
          <p:txBody>
            <a:bodyPr/>
            <a:lstStyle/>
            <a:p>
              <a:endParaRPr lang="en-US"/>
            </a:p>
          </p:txBody>
        </p:sp>
        <p:sp>
          <p:nvSpPr>
            <p:cNvPr id="276518" name="Freeform 38"/>
            <p:cNvSpPr>
              <a:spLocks/>
            </p:cNvSpPr>
            <p:nvPr/>
          </p:nvSpPr>
          <p:spPr bwMode="auto">
            <a:xfrm>
              <a:off x="1338" y="1389"/>
              <a:ext cx="1236" cy="1023"/>
            </a:xfrm>
            <a:custGeom>
              <a:avLst/>
              <a:gdLst/>
              <a:ahLst/>
              <a:cxnLst>
                <a:cxn ang="0">
                  <a:pos x="1141" y="993"/>
                </a:cxn>
                <a:cxn ang="0">
                  <a:pos x="893" y="975"/>
                </a:cxn>
                <a:cxn ang="0">
                  <a:pos x="787" y="842"/>
                </a:cxn>
                <a:cxn ang="0">
                  <a:pos x="539" y="780"/>
                </a:cxn>
                <a:cxn ang="0">
                  <a:pos x="432" y="674"/>
                </a:cxn>
                <a:cxn ang="0">
                  <a:pos x="291" y="594"/>
                </a:cxn>
                <a:cxn ang="0">
                  <a:pos x="202" y="514"/>
                </a:cxn>
                <a:cxn ang="0">
                  <a:pos x="167" y="435"/>
                </a:cxn>
                <a:cxn ang="0">
                  <a:pos x="105" y="390"/>
                </a:cxn>
                <a:cxn ang="0">
                  <a:pos x="78" y="372"/>
                </a:cxn>
                <a:cxn ang="0">
                  <a:pos x="25" y="284"/>
                </a:cxn>
                <a:cxn ang="0">
                  <a:pos x="16" y="98"/>
                </a:cxn>
                <a:cxn ang="0">
                  <a:pos x="34" y="0"/>
                </a:cxn>
              </a:cxnLst>
              <a:rect l="0" t="0" r="r" b="b"/>
              <a:pathLst>
                <a:path w="1236" h="1023">
                  <a:moveTo>
                    <a:pt x="1141" y="993"/>
                  </a:moveTo>
                  <a:cubicBezTo>
                    <a:pt x="1031" y="955"/>
                    <a:pt x="1236" y="1023"/>
                    <a:pt x="893" y="975"/>
                  </a:cubicBezTo>
                  <a:cubicBezTo>
                    <a:pt x="847" y="969"/>
                    <a:pt x="811" y="875"/>
                    <a:pt x="787" y="842"/>
                  </a:cubicBezTo>
                  <a:cubicBezTo>
                    <a:pt x="744" y="716"/>
                    <a:pt x="788" y="790"/>
                    <a:pt x="539" y="780"/>
                  </a:cubicBezTo>
                  <a:cubicBezTo>
                    <a:pt x="493" y="757"/>
                    <a:pt x="464" y="715"/>
                    <a:pt x="432" y="674"/>
                  </a:cubicBezTo>
                  <a:cubicBezTo>
                    <a:pt x="410" y="600"/>
                    <a:pt x="364" y="602"/>
                    <a:pt x="291" y="594"/>
                  </a:cubicBezTo>
                  <a:cubicBezTo>
                    <a:pt x="262" y="566"/>
                    <a:pt x="231" y="543"/>
                    <a:pt x="202" y="514"/>
                  </a:cubicBezTo>
                  <a:cubicBezTo>
                    <a:pt x="200" y="508"/>
                    <a:pt x="168" y="436"/>
                    <a:pt x="167" y="435"/>
                  </a:cubicBezTo>
                  <a:cubicBezTo>
                    <a:pt x="149" y="417"/>
                    <a:pt x="126" y="405"/>
                    <a:pt x="105" y="390"/>
                  </a:cubicBezTo>
                  <a:cubicBezTo>
                    <a:pt x="96" y="384"/>
                    <a:pt x="78" y="372"/>
                    <a:pt x="78" y="372"/>
                  </a:cubicBezTo>
                  <a:cubicBezTo>
                    <a:pt x="58" y="343"/>
                    <a:pt x="45" y="313"/>
                    <a:pt x="25" y="284"/>
                  </a:cubicBezTo>
                  <a:cubicBezTo>
                    <a:pt x="0" y="185"/>
                    <a:pt x="1" y="222"/>
                    <a:pt x="16" y="98"/>
                  </a:cubicBezTo>
                  <a:cubicBezTo>
                    <a:pt x="20" y="65"/>
                    <a:pt x="34" y="34"/>
                    <a:pt x="34" y="0"/>
                  </a:cubicBezTo>
                </a:path>
              </a:pathLst>
            </a:custGeom>
            <a:noFill/>
            <a:ln w="9525">
              <a:solidFill>
                <a:srgbClr val="008000"/>
              </a:solidFill>
              <a:round/>
              <a:headEnd/>
              <a:tailEnd/>
            </a:ln>
            <a:effectLst/>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6482"/>
                                        </p:tgtEl>
                                        <p:attrNameLst>
                                          <p:attrName>style.visibility</p:attrName>
                                        </p:attrNameLst>
                                      </p:cBhvr>
                                      <p:to>
                                        <p:strVal val="visible"/>
                                      </p:to>
                                    </p:set>
                                    <p:anim calcmode="lin" valueType="num">
                                      <p:cBhvr additive="base">
                                        <p:cTn id="7" dur="500" fill="hold"/>
                                        <p:tgtEl>
                                          <p:spTgt spid="276482"/>
                                        </p:tgtEl>
                                        <p:attrNameLst>
                                          <p:attrName>ppt_x</p:attrName>
                                        </p:attrNameLst>
                                      </p:cBhvr>
                                      <p:tavLst>
                                        <p:tav tm="0">
                                          <p:val>
                                            <p:strVal val="1+#ppt_w/2"/>
                                          </p:val>
                                        </p:tav>
                                        <p:tav tm="100000">
                                          <p:val>
                                            <p:strVal val="#ppt_x"/>
                                          </p:val>
                                        </p:tav>
                                      </p:tavLst>
                                    </p:anim>
                                    <p:anim calcmode="lin" valueType="num">
                                      <p:cBhvr additive="base">
                                        <p:cTn id="8" dur="500" fill="hold"/>
                                        <p:tgtEl>
                                          <p:spTgt spid="2764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6513"/>
                                        </p:tgtEl>
                                        <p:attrNameLst>
                                          <p:attrName>style.visibility</p:attrName>
                                        </p:attrNameLst>
                                      </p:cBhvr>
                                      <p:to>
                                        <p:strVal val="visible"/>
                                      </p:to>
                                    </p:set>
                                    <p:animEffect transition="in" filter="fade">
                                      <p:cBhvr>
                                        <p:cTn id="12" dur="1000"/>
                                        <p:tgtEl>
                                          <p:spTgt spid="2765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6514"/>
                                        </p:tgtEl>
                                        <p:attrNameLst>
                                          <p:attrName>style.visibility</p:attrName>
                                        </p:attrNameLst>
                                      </p:cBhvr>
                                      <p:to>
                                        <p:strVal val="visible"/>
                                      </p:to>
                                    </p:set>
                                    <p:animEffect transition="in" filter="fade">
                                      <p:cBhvr>
                                        <p:cTn id="15" dur="1000"/>
                                        <p:tgtEl>
                                          <p:spTgt spid="27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6513" grpId="0"/>
      <p:bldP spid="276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642910" y="41275"/>
            <a:ext cx="8286808" cy="646331"/>
          </a:xfrm>
          <a:prstGeom prst="rect">
            <a:avLst/>
          </a:prstGeom>
          <a:noFill/>
          <a:ln w="9525">
            <a:noFill/>
            <a:miter lim="800000"/>
            <a:headEnd/>
            <a:tailEnd/>
          </a:ln>
          <a:effectLst/>
        </p:spPr>
        <p:txBody>
          <a:bodyPr wrap="square">
            <a:spAutoFit/>
          </a:bodyPr>
          <a:lstStyle/>
          <a:p>
            <a:pPr algn="ctr" rtl="1">
              <a:spcBef>
                <a:spcPct val="50000"/>
              </a:spcBef>
            </a:pPr>
            <a:r>
              <a:rPr lang="fa-IR" sz="3600" dirty="0">
                <a:solidFill>
                  <a:srgbClr val="00FFFF"/>
                </a:solidFill>
                <a:cs typeface="Titr" pitchFamily="2" charset="-78"/>
              </a:rPr>
              <a:t>3 رويكرد اصلي در آينده‌پژوهي</a:t>
            </a:r>
            <a:endParaRPr lang="en-US" sz="3600" dirty="0">
              <a:solidFill>
                <a:srgbClr val="00FFFF"/>
              </a:solidFill>
              <a:cs typeface="Titr" pitchFamily="2" charset="-78"/>
            </a:endParaRPr>
          </a:p>
        </p:txBody>
      </p:sp>
      <p:sp>
        <p:nvSpPr>
          <p:cNvPr id="278531" name="Text Box 3"/>
          <p:cNvSpPr txBox="1">
            <a:spLocks noChangeArrowheads="1"/>
          </p:cNvSpPr>
          <p:nvPr/>
        </p:nvSpPr>
        <p:spPr bwMode="auto">
          <a:xfrm>
            <a:off x="323850" y="1125538"/>
            <a:ext cx="8532813" cy="4219575"/>
          </a:xfrm>
          <a:prstGeom prst="rect">
            <a:avLst/>
          </a:prstGeom>
          <a:noFill/>
          <a:ln w="9525">
            <a:noFill/>
            <a:miter lim="800000"/>
            <a:headEnd/>
            <a:tailEnd/>
          </a:ln>
          <a:effectLst/>
        </p:spPr>
        <p:txBody>
          <a:bodyPr>
            <a:spAutoFit/>
          </a:bodyPr>
          <a:lstStyle/>
          <a:p>
            <a:pPr algn="justLow" rtl="1">
              <a:lnSpc>
                <a:spcPct val="120000"/>
              </a:lnSpc>
            </a:pPr>
            <a:r>
              <a:rPr lang="fa-IR" sz="2800" dirty="0">
                <a:solidFill>
                  <a:srgbClr val="A50021"/>
                </a:solidFill>
              </a:rPr>
              <a:t>1. آينده‌پژوهي اكتشافي</a:t>
            </a:r>
            <a:r>
              <a:rPr lang="fa-IR" sz="2800" baseline="30000" dirty="0">
                <a:solidFill>
                  <a:srgbClr val="A50021"/>
                </a:solidFill>
              </a:rPr>
              <a:t>1</a:t>
            </a:r>
            <a:r>
              <a:rPr lang="fa-IR" sz="2800" dirty="0">
                <a:solidFill>
                  <a:srgbClr val="A50021"/>
                </a:solidFill>
              </a:rPr>
              <a:t>:</a:t>
            </a:r>
            <a:r>
              <a:rPr lang="fa-IR" sz="2600" dirty="0"/>
              <a:t> با توجه به روندهاي فعلي، آينده ”</a:t>
            </a:r>
            <a:r>
              <a:rPr lang="fa-IR" sz="2800" dirty="0">
                <a:solidFill>
                  <a:srgbClr val="A50021"/>
                </a:solidFill>
              </a:rPr>
              <a:t>مي‌تواند</a:t>
            </a:r>
            <a:r>
              <a:rPr lang="fa-IR" sz="2600" dirty="0"/>
              <a:t>“ چگونه باشد؟</a:t>
            </a:r>
          </a:p>
          <a:p>
            <a:pPr algn="justLow" rtl="1">
              <a:lnSpc>
                <a:spcPct val="120000"/>
              </a:lnSpc>
              <a:spcBef>
                <a:spcPct val="20000"/>
              </a:spcBef>
            </a:pPr>
            <a:r>
              <a:rPr lang="fa-IR" sz="2800" dirty="0">
                <a:solidFill>
                  <a:srgbClr val="A50021"/>
                </a:solidFill>
              </a:rPr>
              <a:t>2. آينده‌پژوهي هنجاري (تجويزي)</a:t>
            </a:r>
            <a:r>
              <a:rPr lang="fa-IR" sz="2800" baseline="30000" dirty="0">
                <a:solidFill>
                  <a:srgbClr val="A50021"/>
                </a:solidFill>
              </a:rPr>
              <a:t>2</a:t>
            </a:r>
            <a:r>
              <a:rPr lang="fa-IR" sz="2800" dirty="0">
                <a:solidFill>
                  <a:srgbClr val="A50021"/>
                </a:solidFill>
              </a:rPr>
              <a:t>:</a:t>
            </a:r>
            <a:r>
              <a:rPr lang="fa-IR" sz="2600" dirty="0"/>
              <a:t> با توجه به اصول، ارزش‌ها و هنجارهاي ما، آينده ”</a:t>
            </a:r>
            <a:r>
              <a:rPr lang="fa-IR" sz="2800" dirty="0">
                <a:solidFill>
                  <a:srgbClr val="A50021"/>
                </a:solidFill>
              </a:rPr>
              <a:t>بايد</a:t>
            </a:r>
            <a:r>
              <a:rPr lang="fa-IR" sz="2600" dirty="0"/>
              <a:t>“ چگونه باشد؟</a:t>
            </a:r>
          </a:p>
          <a:p>
            <a:pPr algn="justLow" rtl="1">
              <a:lnSpc>
                <a:spcPct val="120000"/>
              </a:lnSpc>
              <a:spcBef>
                <a:spcPct val="20000"/>
              </a:spcBef>
            </a:pPr>
            <a:r>
              <a:rPr lang="fa-IR" sz="2800" dirty="0">
                <a:solidFill>
                  <a:srgbClr val="A50021"/>
                </a:solidFill>
              </a:rPr>
              <a:t>3. آينده‌پژوهي تصويرپرداز</a:t>
            </a:r>
            <a:r>
              <a:rPr lang="fa-IR" sz="2800" baseline="30000" dirty="0">
                <a:solidFill>
                  <a:srgbClr val="A50021"/>
                </a:solidFill>
              </a:rPr>
              <a:t>3</a:t>
            </a:r>
            <a:r>
              <a:rPr lang="fa-IR" sz="2800" dirty="0">
                <a:solidFill>
                  <a:srgbClr val="A50021"/>
                </a:solidFill>
              </a:rPr>
              <a:t>:</a:t>
            </a:r>
            <a:r>
              <a:rPr lang="fa-IR" sz="2600" dirty="0"/>
              <a:t> آينده‌هايي كه از تخيل افراد خلاق مي‌جوشد. ژول ورن و همه‌ي نويسندگان داستان‌هاي علمي ـ تخيلي در زمره‌ي آينده‌پژوهان تصويرپرداز قرار مي‌گيرند. آيا پيشرفت‌هاي امروز بشر، همان‌هايي نيستند كه ژول ورن در قرن نوزدهم تصوير كرده بود؟</a:t>
            </a:r>
          </a:p>
        </p:txBody>
      </p:sp>
      <p:sp>
        <p:nvSpPr>
          <p:cNvPr id="278534" name="Text Box 6"/>
          <p:cNvSpPr txBox="1">
            <a:spLocks noChangeArrowheads="1"/>
          </p:cNvSpPr>
          <p:nvPr/>
        </p:nvSpPr>
        <p:spPr bwMode="auto">
          <a:xfrm>
            <a:off x="271463" y="5722938"/>
            <a:ext cx="8261350" cy="801687"/>
          </a:xfrm>
          <a:prstGeom prst="rect">
            <a:avLst/>
          </a:prstGeom>
          <a:noFill/>
          <a:ln w="9525">
            <a:noFill/>
            <a:miter lim="800000"/>
            <a:headEnd/>
            <a:tailEnd/>
          </a:ln>
          <a:effectLst/>
        </p:spPr>
        <p:txBody>
          <a:bodyPr>
            <a:spAutoFit/>
          </a:bodyPr>
          <a:lstStyle/>
          <a:p>
            <a:pPr defTabSz="957263">
              <a:lnSpc>
                <a:spcPct val="70000"/>
              </a:lnSpc>
              <a:spcBef>
                <a:spcPct val="50000"/>
              </a:spcBef>
            </a:pPr>
            <a:r>
              <a:rPr lang="en-US" sz="1500" b="0">
                <a:cs typeface="Arial" charset="0"/>
              </a:rPr>
              <a:t>1. Explrotive Futuring</a:t>
            </a:r>
          </a:p>
          <a:p>
            <a:pPr defTabSz="957263">
              <a:lnSpc>
                <a:spcPct val="70000"/>
              </a:lnSpc>
              <a:spcBef>
                <a:spcPct val="50000"/>
              </a:spcBef>
            </a:pPr>
            <a:r>
              <a:rPr lang="en-US" sz="1500" b="0">
                <a:cs typeface="Arial" charset="0"/>
              </a:rPr>
              <a:t>2. Normative Futuring</a:t>
            </a:r>
          </a:p>
          <a:p>
            <a:pPr defTabSz="957263">
              <a:lnSpc>
                <a:spcPct val="70000"/>
              </a:lnSpc>
              <a:spcBef>
                <a:spcPct val="50000"/>
              </a:spcBef>
            </a:pPr>
            <a:r>
              <a:rPr lang="en-US" sz="1500" b="0">
                <a:cs typeface="Arial" charset="0"/>
              </a:rPr>
              <a:t>3. Visionary Futuring</a:t>
            </a:r>
          </a:p>
        </p:txBody>
      </p:sp>
      <p:sp>
        <p:nvSpPr>
          <p:cNvPr id="278535" name="Line 7"/>
          <p:cNvSpPr>
            <a:spLocks noChangeShapeType="1"/>
          </p:cNvSpPr>
          <p:nvPr/>
        </p:nvSpPr>
        <p:spPr bwMode="auto">
          <a:xfrm flipH="1">
            <a:off x="409575" y="5680075"/>
            <a:ext cx="2160588" cy="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500" fill="hold"/>
                                        <p:tgtEl>
                                          <p:spTgt spid="278530"/>
                                        </p:tgtEl>
                                        <p:attrNameLst>
                                          <p:attrName>ppt_x</p:attrName>
                                        </p:attrNameLst>
                                      </p:cBhvr>
                                      <p:tavLst>
                                        <p:tav tm="0">
                                          <p:val>
                                            <p:strVal val="1+#ppt_w/2"/>
                                          </p:val>
                                        </p:tav>
                                        <p:tav tm="100000">
                                          <p:val>
                                            <p:strVal val="#ppt_x"/>
                                          </p:val>
                                        </p:tav>
                                      </p:tavLst>
                                    </p:anim>
                                    <p:anim calcmode="lin" valueType="num">
                                      <p:cBhvr additive="base">
                                        <p:cTn id="8" dur="500" fill="hold"/>
                                        <p:tgtEl>
                                          <p:spTgt spid="2785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78531"/>
                                        </p:tgtEl>
                                        <p:attrNameLst>
                                          <p:attrName>style.visibility</p:attrName>
                                        </p:attrNameLst>
                                      </p:cBhvr>
                                      <p:to>
                                        <p:strVal val="visible"/>
                                      </p:to>
                                    </p:set>
                                    <p:animEffect transition="in" filter="slide(fromTop)">
                                      <p:cBhvr>
                                        <p:cTn id="12" dur="500"/>
                                        <p:tgtEl>
                                          <p:spTgt spid="27853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8534"/>
                                        </p:tgtEl>
                                        <p:attrNameLst>
                                          <p:attrName>style.visibility</p:attrName>
                                        </p:attrNameLst>
                                      </p:cBhvr>
                                      <p:to>
                                        <p:strVal val="visible"/>
                                      </p:to>
                                    </p:set>
                                    <p:animEffect transition="in" filter="fade">
                                      <p:cBhvr>
                                        <p:cTn id="16" dur="1000"/>
                                        <p:tgtEl>
                                          <p:spTgt spid="2785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8535"/>
                                        </p:tgtEl>
                                        <p:attrNameLst>
                                          <p:attrName>style.visibility</p:attrName>
                                        </p:attrNameLst>
                                      </p:cBhvr>
                                      <p:to>
                                        <p:strVal val="visible"/>
                                      </p:to>
                                    </p:set>
                                    <p:animEffect transition="in" filter="fade">
                                      <p:cBhvr>
                                        <p:cTn id="19" dur="1000"/>
                                        <p:tgtEl>
                                          <p:spTgt spid="278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278531" grpId="0"/>
      <p:bldP spid="278534" grpId="0"/>
      <p:bldP spid="2785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114300" y="11113"/>
            <a:ext cx="8893175" cy="646331"/>
          </a:xfrm>
          <a:prstGeom prst="rect">
            <a:avLst/>
          </a:prstGeom>
          <a:noFill/>
          <a:ln w="9525">
            <a:noFill/>
            <a:miter lim="800000"/>
            <a:headEnd/>
            <a:tailEnd/>
          </a:ln>
          <a:effectLst/>
        </p:spPr>
        <p:txBody>
          <a:bodyPr>
            <a:spAutoFit/>
          </a:bodyPr>
          <a:lstStyle/>
          <a:p>
            <a:pPr algn="ctr" rtl="1">
              <a:spcBef>
                <a:spcPct val="50000"/>
              </a:spcBef>
            </a:pPr>
            <a:r>
              <a:rPr lang="fa-IR" sz="3600" dirty="0">
                <a:solidFill>
                  <a:srgbClr val="00FFFF"/>
                </a:solidFill>
                <a:cs typeface="Titr" pitchFamily="2" charset="-78"/>
              </a:rPr>
              <a:t>خروجي‌هاي آينده‌پژوهي</a:t>
            </a:r>
            <a:endParaRPr lang="en-US" sz="3600" dirty="0">
              <a:solidFill>
                <a:srgbClr val="00FFFF"/>
              </a:solidFill>
              <a:cs typeface="Titr" pitchFamily="2" charset="-78"/>
            </a:endParaRPr>
          </a:p>
        </p:txBody>
      </p:sp>
      <p:sp>
        <p:nvSpPr>
          <p:cNvPr id="281605" name="Text Box 5"/>
          <p:cNvSpPr txBox="1">
            <a:spLocks noChangeArrowheads="1"/>
          </p:cNvSpPr>
          <p:nvPr/>
        </p:nvSpPr>
        <p:spPr bwMode="auto">
          <a:xfrm>
            <a:off x="1533525" y="1473200"/>
            <a:ext cx="4449763" cy="442913"/>
          </a:xfrm>
          <a:prstGeom prst="rect">
            <a:avLst/>
          </a:prstGeom>
          <a:noFill/>
          <a:ln w="9525">
            <a:noFill/>
            <a:miter lim="800000"/>
            <a:headEnd/>
            <a:tailEnd/>
          </a:ln>
          <a:effectLst/>
        </p:spPr>
        <p:txBody>
          <a:bodyPr>
            <a:spAutoFit/>
          </a:bodyPr>
          <a:lstStyle/>
          <a:p>
            <a:pPr algn="r" defTabSz="957263" rtl="1">
              <a:spcBef>
                <a:spcPct val="50000"/>
              </a:spcBef>
            </a:pPr>
            <a:r>
              <a:rPr lang="fa-IR"/>
              <a:t>پيش</a:t>
            </a:r>
            <a:r>
              <a:rPr lang="fa-IR">
                <a:cs typeface="Arial" charset="0"/>
              </a:rPr>
              <a:t>‌</a:t>
            </a:r>
            <a:r>
              <a:rPr lang="fa-IR"/>
              <a:t>بيني</a:t>
            </a:r>
            <a:r>
              <a:rPr lang="fa-IR">
                <a:cs typeface="Arial" charset="0"/>
              </a:rPr>
              <a:t>‌</a:t>
            </a:r>
            <a:r>
              <a:rPr lang="fa-IR"/>
              <a:t>ها (روندها، فرصت‌ها، چالش‌ها)</a:t>
            </a:r>
            <a:endParaRPr lang="en-US"/>
          </a:p>
        </p:txBody>
      </p:sp>
      <p:sp>
        <p:nvSpPr>
          <p:cNvPr id="281606" name="Text Box 6"/>
          <p:cNvSpPr txBox="1">
            <a:spLocks noChangeArrowheads="1"/>
          </p:cNvSpPr>
          <p:nvPr/>
        </p:nvSpPr>
        <p:spPr bwMode="auto">
          <a:xfrm>
            <a:off x="1878013" y="2003425"/>
            <a:ext cx="4105275" cy="442913"/>
          </a:xfrm>
          <a:prstGeom prst="rect">
            <a:avLst/>
          </a:prstGeom>
          <a:noFill/>
          <a:ln w="9525">
            <a:noFill/>
            <a:miter lim="800000"/>
            <a:headEnd/>
            <a:tailEnd/>
          </a:ln>
          <a:effectLst/>
        </p:spPr>
        <p:txBody>
          <a:bodyPr>
            <a:spAutoFit/>
          </a:bodyPr>
          <a:lstStyle/>
          <a:p>
            <a:pPr algn="r" defTabSz="957263" rtl="1">
              <a:spcBef>
                <a:spcPct val="50000"/>
              </a:spcBef>
            </a:pPr>
            <a:r>
              <a:rPr lang="fa-IR"/>
              <a:t>چشم‌اندازها (</a:t>
            </a:r>
            <a:r>
              <a:rPr lang="en-US" sz="2100" b="0"/>
              <a:t>Visions</a:t>
            </a:r>
            <a:r>
              <a:rPr lang="fa-IR"/>
              <a:t>)</a:t>
            </a:r>
            <a:endParaRPr lang="en-US"/>
          </a:p>
        </p:txBody>
      </p:sp>
      <p:sp>
        <p:nvSpPr>
          <p:cNvPr id="281607" name="Text Box 7"/>
          <p:cNvSpPr txBox="1">
            <a:spLocks noChangeArrowheads="1"/>
          </p:cNvSpPr>
          <p:nvPr/>
        </p:nvSpPr>
        <p:spPr bwMode="auto">
          <a:xfrm>
            <a:off x="1878013" y="2565400"/>
            <a:ext cx="4105275" cy="473075"/>
          </a:xfrm>
          <a:prstGeom prst="rect">
            <a:avLst/>
          </a:prstGeom>
          <a:noFill/>
          <a:ln w="9525">
            <a:noFill/>
            <a:miter lim="800000"/>
            <a:headEnd/>
            <a:tailEnd/>
          </a:ln>
          <a:effectLst/>
        </p:spPr>
        <p:txBody>
          <a:bodyPr>
            <a:spAutoFit/>
          </a:bodyPr>
          <a:lstStyle/>
          <a:p>
            <a:pPr algn="r" defTabSz="957263" rtl="1">
              <a:spcBef>
                <a:spcPct val="50000"/>
              </a:spcBef>
            </a:pPr>
            <a:r>
              <a:rPr lang="fa-IR"/>
              <a:t>آينده‌نگاري‌ها (</a:t>
            </a:r>
            <a:r>
              <a:rPr lang="en-US" sz="2100" b="0"/>
              <a:t>Foresigh</a:t>
            </a:r>
            <a:r>
              <a:rPr lang="en-US" sz="2500" b="0"/>
              <a:t>t</a:t>
            </a:r>
            <a:r>
              <a:rPr lang="fa-IR"/>
              <a:t>)</a:t>
            </a:r>
            <a:endParaRPr lang="en-US"/>
          </a:p>
        </p:txBody>
      </p:sp>
      <p:sp>
        <p:nvSpPr>
          <p:cNvPr id="281608" name="Text Box 8"/>
          <p:cNvSpPr txBox="1">
            <a:spLocks noChangeArrowheads="1"/>
          </p:cNvSpPr>
          <p:nvPr/>
        </p:nvSpPr>
        <p:spPr bwMode="auto">
          <a:xfrm>
            <a:off x="1878013" y="3201988"/>
            <a:ext cx="4105275" cy="442912"/>
          </a:xfrm>
          <a:prstGeom prst="rect">
            <a:avLst/>
          </a:prstGeom>
          <a:noFill/>
          <a:ln w="9525">
            <a:noFill/>
            <a:miter lim="800000"/>
            <a:headEnd/>
            <a:tailEnd/>
          </a:ln>
          <a:effectLst/>
        </p:spPr>
        <p:txBody>
          <a:bodyPr>
            <a:spAutoFit/>
          </a:bodyPr>
          <a:lstStyle/>
          <a:p>
            <a:pPr algn="r" defTabSz="957263" rtl="1">
              <a:spcBef>
                <a:spcPct val="50000"/>
              </a:spcBef>
            </a:pPr>
            <a:r>
              <a:rPr lang="fa-IR"/>
              <a:t>جهت‌گيري‌هاي استراتژيك</a:t>
            </a:r>
            <a:endParaRPr lang="en-US"/>
          </a:p>
        </p:txBody>
      </p:sp>
      <p:sp>
        <p:nvSpPr>
          <p:cNvPr id="281609" name="Text Box 9"/>
          <p:cNvSpPr txBox="1">
            <a:spLocks noChangeArrowheads="1"/>
          </p:cNvSpPr>
          <p:nvPr/>
        </p:nvSpPr>
        <p:spPr bwMode="auto">
          <a:xfrm>
            <a:off x="1144588" y="4308475"/>
            <a:ext cx="4838700" cy="473075"/>
          </a:xfrm>
          <a:prstGeom prst="rect">
            <a:avLst/>
          </a:prstGeom>
          <a:noFill/>
          <a:ln w="9525">
            <a:noFill/>
            <a:miter lim="800000"/>
            <a:headEnd/>
            <a:tailEnd/>
          </a:ln>
          <a:effectLst/>
        </p:spPr>
        <p:txBody>
          <a:bodyPr>
            <a:spAutoFit/>
          </a:bodyPr>
          <a:lstStyle/>
          <a:p>
            <a:pPr algn="r" defTabSz="957263" rtl="1">
              <a:spcBef>
                <a:spcPct val="50000"/>
              </a:spcBef>
            </a:pPr>
            <a:r>
              <a:rPr lang="fa-IR"/>
              <a:t>نظريه‌هاي نو</a:t>
            </a:r>
            <a:r>
              <a:rPr lang="fa-IR" sz="2500" b="0"/>
              <a:t> </a:t>
            </a:r>
            <a:r>
              <a:rPr lang="fa-IR" sz="1900"/>
              <a:t>(مثل جنگ تمدن‌ها/ گفت‌وگوي تمدن‌ها)</a:t>
            </a:r>
            <a:endParaRPr lang="en-US" sz="1900"/>
          </a:p>
        </p:txBody>
      </p:sp>
      <p:sp>
        <p:nvSpPr>
          <p:cNvPr id="281610" name="Text Box 10"/>
          <p:cNvSpPr txBox="1">
            <a:spLocks noChangeArrowheads="1"/>
          </p:cNvSpPr>
          <p:nvPr/>
        </p:nvSpPr>
        <p:spPr bwMode="auto">
          <a:xfrm>
            <a:off x="598488" y="4929188"/>
            <a:ext cx="5384800" cy="473075"/>
          </a:xfrm>
          <a:prstGeom prst="rect">
            <a:avLst/>
          </a:prstGeom>
          <a:noFill/>
          <a:ln w="9525">
            <a:noFill/>
            <a:miter lim="800000"/>
            <a:headEnd/>
            <a:tailEnd/>
          </a:ln>
          <a:effectLst/>
        </p:spPr>
        <p:txBody>
          <a:bodyPr>
            <a:spAutoFit/>
          </a:bodyPr>
          <a:lstStyle/>
          <a:p>
            <a:pPr algn="r" defTabSz="957263" rtl="1">
              <a:spcBef>
                <a:spcPct val="50000"/>
              </a:spcBef>
            </a:pPr>
            <a:r>
              <a:rPr lang="fa-IR"/>
              <a:t>راه‌حل‌‌هاي نو</a:t>
            </a:r>
            <a:r>
              <a:rPr lang="fa-IR" sz="2500" b="0"/>
              <a:t> </a:t>
            </a:r>
            <a:r>
              <a:rPr lang="fa-IR" sz="1900"/>
              <a:t>(براي بهره‌گيري از فرصت‌ها و غلبه بر چالش‌ها)</a:t>
            </a:r>
            <a:endParaRPr lang="en-US" sz="1900"/>
          </a:p>
        </p:txBody>
      </p:sp>
      <p:sp>
        <p:nvSpPr>
          <p:cNvPr id="281611" name="Text Box 11"/>
          <p:cNvSpPr txBox="1">
            <a:spLocks noChangeArrowheads="1"/>
          </p:cNvSpPr>
          <p:nvPr/>
        </p:nvSpPr>
        <p:spPr bwMode="auto">
          <a:xfrm>
            <a:off x="1606550" y="5564188"/>
            <a:ext cx="4376738" cy="442912"/>
          </a:xfrm>
          <a:prstGeom prst="rect">
            <a:avLst/>
          </a:prstGeom>
          <a:noFill/>
          <a:ln w="9525">
            <a:noFill/>
            <a:miter lim="800000"/>
            <a:headEnd/>
            <a:tailEnd/>
          </a:ln>
          <a:effectLst/>
        </p:spPr>
        <p:txBody>
          <a:bodyPr>
            <a:spAutoFit/>
          </a:bodyPr>
          <a:lstStyle/>
          <a:p>
            <a:pPr algn="r" defTabSz="957263" rtl="1">
              <a:spcBef>
                <a:spcPct val="50000"/>
              </a:spcBef>
            </a:pPr>
            <a:r>
              <a:rPr lang="fa-IR"/>
              <a:t>روش‌ها و تكنيك‌هاي نو براي كشف آينده</a:t>
            </a:r>
            <a:endParaRPr lang="en-US"/>
          </a:p>
        </p:txBody>
      </p:sp>
      <p:sp>
        <p:nvSpPr>
          <p:cNvPr id="281620" name="Text Box 20"/>
          <p:cNvSpPr txBox="1">
            <a:spLocks noChangeArrowheads="1"/>
          </p:cNvSpPr>
          <p:nvPr/>
        </p:nvSpPr>
        <p:spPr bwMode="auto">
          <a:xfrm>
            <a:off x="1878013" y="3692525"/>
            <a:ext cx="4105275" cy="442913"/>
          </a:xfrm>
          <a:prstGeom prst="rect">
            <a:avLst/>
          </a:prstGeom>
          <a:noFill/>
          <a:ln w="9525">
            <a:noFill/>
            <a:miter lim="800000"/>
            <a:headEnd/>
            <a:tailEnd/>
          </a:ln>
          <a:effectLst/>
        </p:spPr>
        <p:txBody>
          <a:bodyPr>
            <a:spAutoFit/>
          </a:bodyPr>
          <a:lstStyle/>
          <a:p>
            <a:pPr algn="r" defTabSz="957263" rtl="1">
              <a:spcBef>
                <a:spcPct val="50000"/>
              </a:spcBef>
            </a:pPr>
            <a:r>
              <a:rPr lang="fa-IR"/>
              <a:t>ايده‌هاي نو</a:t>
            </a:r>
            <a:endParaRPr lang="en-US"/>
          </a:p>
        </p:txBody>
      </p:sp>
      <p:grpSp>
        <p:nvGrpSpPr>
          <p:cNvPr id="281624" name="Group 24"/>
          <p:cNvGrpSpPr>
            <a:grpSpLocks/>
          </p:cNvGrpSpPr>
          <p:nvPr/>
        </p:nvGrpSpPr>
        <p:grpSpPr bwMode="auto">
          <a:xfrm>
            <a:off x="5983288" y="1695450"/>
            <a:ext cx="2952750" cy="4090988"/>
            <a:chOff x="3769" y="1068"/>
            <a:chExt cx="1860" cy="2577"/>
          </a:xfrm>
        </p:grpSpPr>
        <p:cxnSp>
          <p:nvCxnSpPr>
            <p:cNvPr id="281612" name="AutoShape 12"/>
            <p:cNvCxnSpPr>
              <a:cxnSpLocks noChangeShapeType="1"/>
              <a:stCxn id="281604" idx="1"/>
              <a:endCxn id="281605" idx="3"/>
            </p:cNvCxnSpPr>
            <p:nvPr/>
          </p:nvCxnSpPr>
          <p:spPr bwMode="auto">
            <a:xfrm rot="10800000">
              <a:off x="3769" y="1068"/>
              <a:ext cx="813" cy="1242"/>
            </a:xfrm>
            <a:prstGeom prst="bentConnector3">
              <a:avLst>
                <a:gd name="adj1" fmla="val 50060"/>
              </a:avLst>
            </a:prstGeom>
            <a:noFill/>
            <a:ln w="38100">
              <a:solidFill>
                <a:schemeClr val="tx1"/>
              </a:solidFill>
              <a:miter lim="800000"/>
              <a:headEnd/>
              <a:tailEnd type="triangle" w="med" len="med"/>
            </a:ln>
            <a:effectLst/>
          </p:spPr>
        </p:cxnSp>
        <p:cxnSp>
          <p:nvCxnSpPr>
            <p:cNvPr id="281613" name="AutoShape 13"/>
            <p:cNvCxnSpPr>
              <a:cxnSpLocks noChangeShapeType="1"/>
              <a:stCxn id="281604" idx="1"/>
              <a:endCxn id="281606" idx="3"/>
            </p:cNvCxnSpPr>
            <p:nvPr/>
          </p:nvCxnSpPr>
          <p:spPr bwMode="auto">
            <a:xfrm rot="10800000">
              <a:off x="3769" y="1402"/>
              <a:ext cx="813" cy="908"/>
            </a:xfrm>
            <a:prstGeom prst="bentConnector3">
              <a:avLst>
                <a:gd name="adj1" fmla="val 49940"/>
              </a:avLst>
            </a:prstGeom>
            <a:noFill/>
            <a:ln w="38100">
              <a:solidFill>
                <a:schemeClr val="tx1"/>
              </a:solidFill>
              <a:miter lim="800000"/>
              <a:headEnd/>
              <a:tailEnd type="triangle" w="med" len="med"/>
            </a:ln>
            <a:effectLst/>
          </p:spPr>
        </p:cxnSp>
        <p:cxnSp>
          <p:nvCxnSpPr>
            <p:cNvPr id="281614" name="AutoShape 14"/>
            <p:cNvCxnSpPr>
              <a:cxnSpLocks noChangeShapeType="1"/>
              <a:stCxn id="281604" idx="1"/>
              <a:endCxn id="281607" idx="3"/>
            </p:cNvCxnSpPr>
            <p:nvPr/>
          </p:nvCxnSpPr>
          <p:spPr bwMode="auto">
            <a:xfrm rot="10800000">
              <a:off x="3769" y="1765"/>
              <a:ext cx="813" cy="545"/>
            </a:xfrm>
            <a:prstGeom prst="bentConnector3">
              <a:avLst>
                <a:gd name="adj1" fmla="val 49940"/>
              </a:avLst>
            </a:prstGeom>
            <a:noFill/>
            <a:ln w="38100">
              <a:solidFill>
                <a:schemeClr val="tx1"/>
              </a:solidFill>
              <a:miter lim="800000"/>
              <a:headEnd/>
              <a:tailEnd type="triangle" w="med" len="med"/>
            </a:ln>
            <a:effectLst/>
          </p:spPr>
        </p:cxnSp>
        <p:cxnSp>
          <p:nvCxnSpPr>
            <p:cNvPr id="281615" name="AutoShape 15"/>
            <p:cNvCxnSpPr>
              <a:cxnSpLocks noChangeShapeType="1"/>
            </p:cNvCxnSpPr>
            <p:nvPr/>
          </p:nvCxnSpPr>
          <p:spPr bwMode="auto">
            <a:xfrm rot="10800000">
              <a:off x="3784" y="2115"/>
              <a:ext cx="406" cy="0"/>
            </a:xfrm>
            <a:prstGeom prst="straightConnector1">
              <a:avLst/>
            </a:prstGeom>
            <a:noFill/>
            <a:ln w="38100">
              <a:solidFill>
                <a:schemeClr val="tx1"/>
              </a:solidFill>
              <a:round/>
              <a:headEnd/>
              <a:tailEnd type="triangle" w="med" len="med"/>
            </a:ln>
            <a:effectLst/>
          </p:spPr>
        </p:cxnSp>
        <p:cxnSp>
          <p:nvCxnSpPr>
            <p:cNvPr id="281616" name="AutoShape 16"/>
            <p:cNvCxnSpPr>
              <a:cxnSpLocks noChangeShapeType="1"/>
            </p:cNvCxnSpPr>
            <p:nvPr/>
          </p:nvCxnSpPr>
          <p:spPr bwMode="auto">
            <a:xfrm rot="10800000">
              <a:off x="3773" y="2515"/>
              <a:ext cx="406" cy="0"/>
            </a:xfrm>
            <a:prstGeom prst="straightConnector1">
              <a:avLst/>
            </a:prstGeom>
            <a:noFill/>
            <a:ln w="38100">
              <a:solidFill>
                <a:schemeClr val="tx1"/>
              </a:solidFill>
              <a:round/>
              <a:headEnd/>
              <a:tailEnd type="triangle" w="med" len="med"/>
            </a:ln>
            <a:effectLst/>
          </p:spPr>
        </p:cxnSp>
        <p:cxnSp>
          <p:nvCxnSpPr>
            <p:cNvPr id="281617" name="AutoShape 17"/>
            <p:cNvCxnSpPr>
              <a:cxnSpLocks noChangeShapeType="1"/>
              <a:stCxn id="281604" idx="1"/>
              <a:endCxn id="281609" idx="3"/>
            </p:cNvCxnSpPr>
            <p:nvPr/>
          </p:nvCxnSpPr>
          <p:spPr bwMode="auto">
            <a:xfrm rot="10800000" flipV="1">
              <a:off x="3769" y="2310"/>
              <a:ext cx="813" cy="553"/>
            </a:xfrm>
            <a:prstGeom prst="bentConnector3">
              <a:avLst>
                <a:gd name="adj1" fmla="val 49940"/>
              </a:avLst>
            </a:prstGeom>
            <a:noFill/>
            <a:ln w="38100">
              <a:solidFill>
                <a:schemeClr val="tx1"/>
              </a:solidFill>
              <a:miter lim="800000"/>
              <a:headEnd/>
              <a:tailEnd type="triangle" w="med" len="med"/>
            </a:ln>
            <a:effectLst/>
          </p:spPr>
        </p:cxnSp>
        <p:cxnSp>
          <p:nvCxnSpPr>
            <p:cNvPr id="281618" name="AutoShape 18"/>
            <p:cNvCxnSpPr>
              <a:cxnSpLocks noChangeShapeType="1"/>
              <a:stCxn id="281604" idx="1"/>
              <a:endCxn id="281610" idx="3"/>
            </p:cNvCxnSpPr>
            <p:nvPr/>
          </p:nvCxnSpPr>
          <p:spPr bwMode="auto">
            <a:xfrm rot="10800000" flipV="1">
              <a:off x="3769" y="2310"/>
              <a:ext cx="813" cy="944"/>
            </a:xfrm>
            <a:prstGeom prst="bentConnector3">
              <a:avLst>
                <a:gd name="adj1" fmla="val 49940"/>
              </a:avLst>
            </a:prstGeom>
            <a:noFill/>
            <a:ln w="38100">
              <a:solidFill>
                <a:schemeClr val="tx1"/>
              </a:solidFill>
              <a:miter lim="800000"/>
              <a:headEnd/>
              <a:tailEnd type="triangle" w="med" len="med"/>
            </a:ln>
            <a:effectLst/>
          </p:spPr>
        </p:cxnSp>
        <p:cxnSp>
          <p:nvCxnSpPr>
            <p:cNvPr id="281619" name="AutoShape 19"/>
            <p:cNvCxnSpPr>
              <a:cxnSpLocks noChangeShapeType="1"/>
              <a:stCxn id="281604" idx="1"/>
              <a:endCxn id="281611" idx="3"/>
            </p:cNvCxnSpPr>
            <p:nvPr/>
          </p:nvCxnSpPr>
          <p:spPr bwMode="auto">
            <a:xfrm rot="10800000" flipV="1">
              <a:off x="3769" y="2310"/>
              <a:ext cx="813" cy="1335"/>
            </a:xfrm>
            <a:prstGeom prst="bentConnector3">
              <a:avLst>
                <a:gd name="adj1" fmla="val 50060"/>
              </a:avLst>
            </a:prstGeom>
            <a:noFill/>
            <a:ln w="38100">
              <a:solidFill>
                <a:schemeClr val="tx1"/>
              </a:solidFill>
              <a:miter lim="800000"/>
              <a:headEnd/>
              <a:tailEnd type="triangle" w="med" len="med"/>
            </a:ln>
            <a:effectLst/>
          </p:spPr>
        </p:cxnSp>
        <p:sp>
          <p:nvSpPr>
            <p:cNvPr id="281604" name="Text Box 4"/>
            <p:cNvSpPr txBox="1">
              <a:spLocks noChangeArrowheads="1"/>
            </p:cNvSpPr>
            <p:nvPr/>
          </p:nvSpPr>
          <p:spPr bwMode="auto">
            <a:xfrm>
              <a:off x="4582" y="2142"/>
              <a:ext cx="1047" cy="336"/>
            </a:xfrm>
            <a:prstGeom prst="rect">
              <a:avLst/>
            </a:prstGeom>
            <a:noFill/>
            <a:ln w="9525">
              <a:noFill/>
              <a:miter lim="800000"/>
              <a:headEnd/>
              <a:tailEnd/>
            </a:ln>
            <a:effectLst/>
          </p:spPr>
          <p:txBody>
            <a:bodyPr>
              <a:spAutoFit/>
            </a:bodyPr>
            <a:lstStyle/>
            <a:p>
              <a:pPr algn="r" defTabSz="957263" rtl="1">
                <a:spcBef>
                  <a:spcPct val="50000"/>
                </a:spcBef>
              </a:pPr>
              <a:r>
                <a:rPr lang="fa-IR" sz="2500">
                  <a:solidFill>
                    <a:srgbClr val="0000CC"/>
                  </a:solidFill>
                </a:rPr>
                <a:t>  </a:t>
              </a:r>
              <a:r>
                <a:rPr lang="fa-IR" sz="2900">
                  <a:solidFill>
                    <a:srgbClr val="0000CC"/>
                  </a:solidFill>
                </a:rPr>
                <a:t>خروجي</a:t>
              </a:r>
              <a:r>
                <a:rPr lang="fa-IR" sz="2900">
                  <a:solidFill>
                    <a:srgbClr val="0000CC"/>
                  </a:solidFill>
                  <a:cs typeface="Arial" charset="0"/>
                </a:rPr>
                <a:t>‌</a:t>
              </a:r>
              <a:r>
                <a:rPr lang="fa-IR" sz="2900">
                  <a:solidFill>
                    <a:srgbClr val="0000CC"/>
                  </a:solidFill>
                </a:rPr>
                <a:t>ها</a:t>
              </a:r>
              <a:endParaRPr lang="en-US" sz="2900">
                <a:solidFill>
                  <a:srgbClr val="0000CC"/>
                </a:solidFill>
              </a:endParaRPr>
            </a:p>
          </p:txBody>
        </p:sp>
        <p:sp>
          <p:nvSpPr>
            <p:cNvPr id="281623" name="Line 23"/>
            <p:cNvSpPr>
              <a:spLocks noChangeShapeType="1"/>
            </p:cNvSpPr>
            <p:nvPr/>
          </p:nvSpPr>
          <p:spPr bwMode="auto">
            <a:xfrm>
              <a:off x="4166" y="2304"/>
              <a:ext cx="406" cy="0"/>
            </a:xfrm>
            <a:prstGeom prst="line">
              <a:avLst/>
            </a:prstGeom>
            <a:noFill/>
            <a:ln w="38100">
              <a:solidFill>
                <a:schemeClr val="tx1"/>
              </a:solidFill>
              <a:round/>
              <a:headEnd/>
              <a:tailEnd/>
            </a:ln>
            <a:effectLst/>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additive="base">
                                        <p:cTn id="7" dur="500" fill="hold"/>
                                        <p:tgtEl>
                                          <p:spTgt spid="281602"/>
                                        </p:tgtEl>
                                        <p:attrNameLst>
                                          <p:attrName>ppt_x</p:attrName>
                                        </p:attrNameLst>
                                      </p:cBhvr>
                                      <p:tavLst>
                                        <p:tav tm="0">
                                          <p:val>
                                            <p:strVal val="1+#ppt_w/2"/>
                                          </p:val>
                                        </p:tav>
                                        <p:tav tm="100000">
                                          <p:val>
                                            <p:strVal val="#ppt_x"/>
                                          </p:val>
                                        </p:tav>
                                      </p:tavLst>
                                    </p:anim>
                                    <p:anim calcmode="lin" valueType="num">
                                      <p:cBhvr additive="base">
                                        <p:cTn id="8" dur="500" fill="hold"/>
                                        <p:tgtEl>
                                          <p:spTgt spid="2816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81624"/>
                                        </p:tgtEl>
                                        <p:attrNameLst>
                                          <p:attrName>style.visibility</p:attrName>
                                        </p:attrNameLst>
                                      </p:cBhvr>
                                      <p:to>
                                        <p:strVal val="visible"/>
                                      </p:to>
                                    </p:set>
                                    <p:anim calcmode="lin" valueType="num">
                                      <p:cBhvr additive="base">
                                        <p:cTn id="12" dur="500" fill="hold"/>
                                        <p:tgtEl>
                                          <p:spTgt spid="281624"/>
                                        </p:tgtEl>
                                        <p:attrNameLst>
                                          <p:attrName>ppt_x</p:attrName>
                                        </p:attrNameLst>
                                      </p:cBhvr>
                                      <p:tavLst>
                                        <p:tav tm="0">
                                          <p:val>
                                            <p:strVal val="1+#ppt_w/2"/>
                                          </p:val>
                                        </p:tav>
                                        <p:tav tm="100000">
                                          <p:val>
                                            <p:strVal val="#ppt_x"/>
                                          </p:val>
                                        </p:tav>
                                      </p:tavLst>
                                    </p:anim>
                                    <p:anim calcmode="lin" valueType="num">
                                      <p:cBhvr additive="base">
                                        <p:cTn id="13" dur="500" fill="hold"/>
                                        <p:tgtEl>
                                          <p:spTgt spid="2816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1605"/>
                                        </p:tgtEl>
                                        <p:attrNameLst>
                                          <p:attrName>style.visibility</p:attrName>
                                        </p:attrNameLst>
                                      </p:cBhvr>
                                      <p:to>
                                        <p:strVal val="visible"/>
                                      </p:to>
                                    </p:set>
                                    <p:animEffect transition="in" filter="fade">
                                      <p:cBhvr>
                                        <p:cTn id="17" dur="500"/>
                                        <p:tgtEl>
                                          <p:spTgt spid="28160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1606"/>
                                        </p:tgtEl>
                                        <p:attrNameLst>
                                          <p:attrName>style.visibility</p:attrName>
                                        </p:attrNameLst>
                                      </p:cBhvr>
                                      <p:to>
                                        <p:strVal val="visible"/>
                                      </p:to>
                                    </p:set>
                                    <p:animEffect transition="in" filter="fade">
                                      <p:cBhvr>
                                        <p:cTn id="21" dur="500"/>
                                        <p:tgtEl>
                                          <p:spTgt spid="28160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81607"/>
                                        </p:tgtEl>
                                        <p:attrNameLst>
                                          <p:attrName>style.visibility</p:attrName>
                                        </p:attrNameLst>
                                      </p:cBhvr>
                                      <p:to>
                                        <p:strVal val="visible"/>
                                      </p:to>
                                    </p:set>
                                    <p:animEffect transition="in" filter="fade">
                                      <p:cBhvr>
                                        <p:cTn id="25" dur="500"/>
                                        <p:tgtEl>
                                          <p:spTgt spid="28160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1608"/>
                                        </p:tgtEl>
                                        <p:attrNameLst>
                                          <p:attrName>style.visibility</p:attrName>
                                        </p:attrNameLst>
                                      </p:cBhvr>
                                      <p:to>
                                        <p:strVal val="visible"/>
                                      </p:to>
                                    </p:set>
                                    <p:animEffect transition="in" filter="fade">
                                      <p:cBhvr>
                                        <p:cTn id="29" dur="500"/>
                                        <p:tgtEl>
                                          <p:spTgt spid="28160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1620">
                                            <p:txEl>
                                              <p:pRg st="0" end="0"/>
                                            </p:txEl>
                                          </p:spTgt>
                                        </p:tgtEl>
                                        <p:attrNameLst>
                                          <p:attrName>style.visibility</p:attrName>
                                        </p:attrNameLst>
                                      </p:cBhvr>
                                      <p:to>
                                        <p:strVal val="visible"/>
                                      </p:to>
                                    </p:set>
                                    <p:animEffect transition="in" filter="fade">
                                      <p:cBhvr>
                                        <p:cTn id="33" dur="500"/>
                                        <p:tgtEl>
                                          <p:spTgt spid="281620">
                                            <p:txEl>
                                              <p:pRg st="0" end="0"/>
                                            </p:txEl>
                                          </p:spTgt>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281609">
                                            <p:txEl>
                                              <p:pRg st="0" end="0"/>
                                            </p:txEl>
                                          </p:spTgt>
                                        </p:tgtEl>
                                        <p:attrNameLst>
                                          <p:attrName>style.visibility</p:attrName>
                                        </p:attrNameLst>
                                      </p:cBhvr>
                                      <p:to>
                                        <p:strVal val="visible"/>
                                      </p:to>
                                    </p:set>
                                    <p:animEffect transition="in" filter="fade">
                                      <p:cBhvr>
                                        <p:cTn id="37" dur="500"/>
                                        <p:tgtEl>
                                          <p:spTgt spid="281609">
                                            <p:txEl>
                                              <p:pRg st="0" end="0"/>
                                            </p:txEl>
                                          </p:spTgt>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81610">
                                            <p:txEl>
                                              <p:pRg st="0" end="0"/>
                                            </p:txEl>
                                          </p:spTgt>
                                        </p:tgtEl>
                                        <p:attrNameLst>
                                          <p:attrName>style.visibility</p:attrName>
                                        </p:attrNameLst>
                                      </p:cBhvr>
                                      <p:to>
                                        <p:strVal val="visible"/>
                                      </p:to>
                                    </p:set>
                                    <p:animEffect transition="in" filter="fade">
                                      <p:cBhvr>
                                        <p:cTn id="41" dur="500"/>
                                        <p:tgtEl>
                                          <p:spTgt spid="281610">
                                            <p:txEl>
                                              <p:pRg st="0" end="0"/>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81611"/>
                                        </p:tgtEl>
                                        <p:attrNameLst>
                                          <p:attrName>style.visibility</p:attrName>
                                        </p:attrNameLst>
                                      </p:cBhvr>
                                      <p:to>
                                        <p:strVal val="visible"/>
                                      </p:to>
                                    </p:set>
                                    <p:animEffect transition="in" filter="fade">
                                      <p:cBhvr>
                                        <p:cTn id="45" dur="500"/>
                                        <p:tgtEl>
                                          <p:spTgt spid="281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5" grpId="0"/>
      <p:bldP spid="281606" grpId="0"/>
      <p:bldP spid="281607" grpId="0"/>
      <p:bldP spid="281608" grpId="0"/>
      <p:bldP spid="2816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114300" y="11113"/>
            <a:ext cx="8893175" cy="646331"/>
          </a:xfrm>
          <a:prstGeom prst="rect">
            <a:avLst/>
          </a:prstGeom>
          <a:noFill/>
          <a:ln w="9525">
            <a:noFill/>
            <a:miter lim="800000"/>
            <a:headEnd/>
            <a:tailEnd/>
          </a:ln>
          <a:effectLst/>
        </p:spPr>
        <p:txBody>
          <a:bodyPr>
            <a:spAutoFit/>
          </a:bodyPr>
          <a:lstStyle/>
          <a:p>
            <a:pPr algn="ctr" rtl="1">
              <a:spcBef>
                <a:spcPct val="50000"/>
              </a:spcBef>
            </a:pPr>
            <a:r>
              <a:rPr lang="fa-IR" sz="3600" dirty="0">
                <a:solidFill>
                  <a:srgbClr val="00FFFF"/>
                </a:solidFill>
                <a:cs typeface="Titr" pitchFamily="2" charset="-78"/>
              </a:rPr>
              <a:t>آثار و پيامدهاي آينده‌پژوهي</a:t>
            </a:r>
            <a:endParaRPr lang="en-US" sz="3600" dirty="0">
              <a:solidFill>
                <a:srgbClr val="00FFFF"/>
              </a:solidFill>
              <a:cs typeface="Titr" pitchFamily="2" charset="-78"/>
            </a:endParaRPr>
          </a:p>
        </p:txBody>
      </p:sp>
      <p:sp>
        <p:nvSpPr>
          <p:cNvPr id="282629" name="Text Box 5"/>
          <p:cNvSpPr txBox="1">
            <a:spLocks noChangeArrowheads="1"/>
          </p:cNvSpPr>
          <p:nvPr/>
        </p:nvSpPr>
        <p:spPr bwMode="auto">
          <a:xfrm>
            <a:off x="200025" y="1125538"/>
            <a:ext cx="8491538" cy="4167064"/>
          </a:xfrm>
          <a:prstGeom prst="rect">
            <a:avLst/>
          </a:prstGeom>
          <a:noFill/>
          <a:ln w="9525">
            <a:noFill/>
            <a:miter lim="800000"/>
            <a:headEnd/>
            <a:tailEnd/>
          </a:ln>
          <a:effectLst/>
        </p:spPr>
        <p:txBody>
          <a:bodyPr lIns="95784" tIns="47892" rIns="95784" bIns="47892">
            <a:spAutoFit/>
          </a:bodyPr>
          <a:lstStyle/>
          <a:p>
            <a:pPr marL="265113" indent="-265113" algn="r" defTabSz="957263" rtl="1">
              <a:spcBef>
                <a:spcPct val="50000"/>
              </a:spcBef>
              <a:buFontTx/>
              <a:buChar char="•"/>
            </a:pPr>
            <a:r>
              <a:rPr lang="fa-IR" dirty="0" smtClean="0"/>
              <a:t>تعميق </a:t>
            </a:r>
            <a:r>
              <a:rPr lang="fa-IR" dirty="0"/>
              <a:t>”آينده‌آگاهيِ“ جامعه، سازمان، و فرد</a:t>
            </a:r>
          </a:p>
          <a:p>
            <a:pPr marL="265113" indent="-265113" algn="r" defTabSz="957263" rtl="1">
              <a:spcBef>
                <a:spcPct val="50000"/>
              </a:spcBef>
              <a:buFontTx/>
              <a:buChar char="•"/>
            </a:pPr>
            <a:r>
              <a:rPr lang="fa-IR" dirty="0"/>
              <a:t>افزايش اميد به آينده</a:t>
            </a:r>
          </a:p>
          <a:p>
            <a:pPr marL="265113" indent="-265113" algn="r" defTabSz="957263" rtl="1">
              <a:spcBef>
                <a:spcPct val="50000"/>
              </a:spcBef>
              <a:buFontTx/>
              <a:buChar char="•"/>
            </a:pPr>
            <a:r>
              <a:rPr lang="fa-IR" dirty="0"/>
              <a:t>كشف فرصت‌ها؛ تقويت نگرش ”فرصت‌محور“ و نفي نگرش ”مشكل‌محور“!</a:t>
            </a:r>
          </a:p>
          <a:p>
            <a:pPr marL="265113" indent="-265113" algn="r" defTabSz="957263" rtl="1">
              <a:spcBef>
                <a:spcPct val="50000"/>
              </a:spcBef>
              <a:buFontTx/>
              <a:buChar char="•"/>
            </a:pPr>
            <a:r>
              <a:rPr lang="fa-IR" dirty="0"/>
              <a:t>كاهش احتمال غافل‌گيري در برابر تحولات آينده</a:t>
            </a:r>
          </a:p>
          <a:p>
            <a:pPr marL="265113" indent="-265113" algn="r" defTabSz="957263" rtl="1">
              <a:spcBef>
                <a:spcPct val="50000"/>
              </a:spcBef>
              <a:buFontTx/>
              <a:buChar char="•"/>
            </a:pPr>
            <a:r>
              <a:rPr lang="fa-IR" dirty="0"/>
              <a:t>افزايش عامليت و فاعليت در برابر آينده</a:t>
            </a:r>
          </a:p>
          <a:p>
            <a:pPr marL="265113" indent="-265113" algn="r" defTabSz="957263" rtl="1">
              <a:spcBef>
                <a:spcPct val="50000"/>
              </a:spcBef>
              <a:buFontTx/>
              <a:buChar char="•"/>
            </a:pPr>
            <a:r>
              <a:rPr lang="fa-IR" dirty="0"/>
              <a:t>تقويت نگرش آينده‌انديشي و دورنگري</a:t>
            </a:r>
          </a:p>
          <a:p>
            <a:pPr marL="265113" indent="-265113" algn="r" defTabSz="957263" rtl="1">
              <a:spcBef>
                <a:spcPct val="50000"/>
              </a:spcBef>
              <a:buFontTx/>
              <a:buChar char="•"/>
            </a:pPr>
            <a:r>
              <a:rPr lang="fa-IR" dirty="0"/>
              <a:t>اتخاذ تصميم‌هاي بهتر براي آينده</a:t>
            </a:r>
          </a:p>
          <a:p>
            <a:pPr marL="265113" indent="-265113" algn="r" defTabSz="957263" rtl="1">
              <a:spcBef>
                <a:spcPct val="50000"/>
              </a:spcBef>
              <a:buFontTx/>
              <a:buChar char="•"/>
            </a:pPr>
            <a:r>
              <a:rPr lang="fa-IR" dirty="0"/>
              <a:t>تقويت احساس مسئوليت نسبت به نسل‌هاي آينده</a:t>
            </a:r>
          </a:p>
        </p:txBody>
      </p:sp>
      <p:sp>
        <p:nvSpPr>
          <p:cNvPr id="282631" name="Line 7"/>
          <p:cNvSpPr>
            <a:spLocks noChangeShapeType="1"/>
          </p:cNvSpPr>
          <p:nvPr/>
        </p:nvSpPr>
        <p:spPr bwMode="auto">
          <a:xfrm flipV="1">
            <a:off x="5413375" y="6078538"/>
            <a:ext cx="316865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additive="base">
                                        <p:cTn id="7" dur="500" fill="hold"/>
                                        <p:tgtEl>
                                          <p:spTgt spid="282626"/>
                                        </p:tgtEl>
                                        <p:attrNameLst>
                                          <p:attrName>ppt_x</p:attrName>
                                        </p:attrNameLst>
                                      </p:cBhvr>
                                      <p:tavLst>
                                        <p:tav tm="0">
                                          <p:val>
                                            <p:strVal val="1+#ppt_w/2"/>
                                          </p:val>
                                        </p:tav>
                                        <p:tav tm="100000">
                                          <p:val>
                                            <p:strVal val="#ppt_x"/>
                                          </p:val>
                                        </p:tav>
                                      </p:tavLst>
                                    </p:anim>
                                    <p:anim calcmode="lin" valueType="num">
                                      <p:cBhvr additive="base">
                                        <p:cTn id="8" dur="500" fill="hold"/>
                                        <p:tgtEl>
                                          <p:spTgt spid="2826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2629"/>
                                        </p:tgtEl>
                                        <p:attrNameLst>
                                          <p:attrName>style.visibility</p:attrName>
                                        </p:attrNameLst>
                                      </p:cBhvr>
                                      <p:to>
                                        <p:strVal val="visible"/>
                                      </p:to>
                                    </p:set>
                                    <p:animEffect transition="in" filter="slide(fromTop)">
                                      <p:cBhvr>
                                        <p:cTn id="12" dur="500"/>
                                        <p:tgtEl>
                                          <p:spTgt spid="2826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2631"/>
                                        </p:tgtEl>
                                        <p:attrNameLst>
                                          <p:attrName>style.visibility</p:attrName>
                                        </p:attrNameLst>
                                      </p:cBhvr>
                                      <p:to>
                                        <p:strVal val="visible"/>
                                      </p:to>
                                    </p:set>
                                    <p:animEffect transition="in" filter="fade">
                                      <p:cBhvr>
                                        <p:cTn id="15" dur="1000"/>
                                        <p:tgtEl>
                                          <p:spTgt spid="282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P spid="282629" grpId="0"/>
      <p:bldP spid="2826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396875" y="41275"/>
            <a:ext cx="9326593" cy="523220"/>
          </a:xfrm>
          <a:prstGeom prst="rect">
            <a:avLst/>
          </a:prstGeom>
          <a:noFill/>
          <a:ln w="9525">
            <a:noFill/>
            <a:miter lim="800000"/>
            <a:headEnd/>
            <a:tailEnd/>
          </a:ln>
          <a:effectLst/>
        </p:spPr>
        <p:txBody>
          <a:bodyPr wrap="square">
            <a:spAutoFit/>
          </a:bodyPr>
          <a:lstStyle/>
          <a:p>
            <a:pPr algn="ctr" rtl="1">
              <a:spcBef>
                <a:spcPct val="50000"/>
              </a:spcBef>
            </a:pPr>
            <a:r>
              <a:rPr lang="fa-IR" sz="2800" dirty="0">
                <a:solidFill>
                  <a:srgbClr val="00FFFF"/>
                </a:solidFill>
                <a:cs typeface="Titr" pitchFamily="2" charset="-78"/>
              </a:rPr>
              <a:t>4 نوع آينده كه آينده‌پژوهان درباره‌ي آن بحث مي‌كنند</a:t>
            </a:r>
            <a:endParaRPr lang="en-US" sz="2800" dirty="0">
              <a:solidFill>
                <a:srgbClr val="00FFFF"/>
              </a:solidFill>
              <a:cs typeface="Titr" pitchFamily="2" charset="-78"/>
            </a:endParaRPr>
          </a:p>
        </p:txBody>
      </p:sp>
      <p:sp>
        <p:nvSpPr>
          <p:cNvPr id="283654" name="Text Box 6"/>
          <p:cNvSpPr txBox="1">
            <a:spLocks noChangeArrowheads="1"/>
          </p:cNvSpPr>
          <p:nvPr/>
        </p:nvSpPr>
        <p:spPr bwMode="auto">
          <a:xfrm>
            <a:off x="328613" y="1125538"/>
            <a:ext cx="8491537" cy="3019058"/>
          </a:xfrm>
          <a:prstGeom prst="rect">
            <a:avLst/>
          </a:prstGeom>
          <a:noFill/>
          <a:ln w="9525">
            <a:noFill/>
            <a:miter lim="800000"/>
            <a:headEnd/>
            <a:tailEnd/>
          </a:ln>
          <a:effectLst/>
        </p:spPr>
        <p:txBody>
          <a:bodyPr lIns="95784" tIns="47892" rIns="95784" bIns="47892">
            <a:spAutoFit/>
          </a:bodyPr>
          <a:lstStyle/>
          <a:p>
            <a:pPr marL="265113" indent="-265113" algn="justLow" defTabSz="957263" rtl="1">
              <a:lnSpc>
                <a:spcPct val="130000"/>
              </a:lnSpc>
              <a:spcBef>
                <a:spcPct val="50000"/>
              </a:spcBef>
            </a:pPr>
            <a:r>
              <a:rPr lang="fa-IR" sz="2700" dirty="0" smtClean="0">
                <a:solidFill>
                  <a:srgbClr val="A50021"/>
                </a:solidFill>
              </a:rPr>
              <a:t>1. آينده‌هاي </a:t>
            </a:r>
            <a:r>
              <a:rPr lang="fa-IR" sz="2700" dirty="0">
                <a:solidFill>
                  <a:srgbClr val="A50021"/>
                </a:solidFill>
              </a:rPr>
              <a:t>ممكن </a:t>
            </a:r>
            <a:r>
              <a:rPr lang="fa-IR" dirty="0" smtClean="0"/>
              <a:t>(هرآينده‌اي </a:t>
            </a:r>
            <a:r>
              <a:rPr lang="fa-IR" dirty="0"/>
              <a:t>كه احتمال وقوع </a:t>
            </a:r>
            <a:r>
              <a:rPr lang="fa-IR" dirty="0" smtClean="0"/>
              <a:t>دارد</a:t>
            </a:r>
            <a:r>
              <a:rPr lang="fa-IR" dirty="0"/>
              <a:t>)</a:t>
            </a:r>
          </a:p>
          <a:p>
            <a:pPr marL="265113" indent="-265113" algn="justLow" defTabSz="957263" rtl="1">
              <a:lnSpc>
                <a:spcPct val="130000"/>
              </a:lnSpc>
              <a:spcBef>
                <a:spcPct val="50000"/>
              </a:spcBef>
            </a:pPr>
            <a:r>
              <a:rPr lang="fa-IR" sz="2700" dirty="0" smtClean="0">
                <a:solidFill>
                  <a:srgbClr val="A50021"/>
                </a:solidFill>
              </a:rPr>
              <a:t>2. آينده‌هاي باورپذیر</a:t>
            </a:r>
            <a:r>
              <a:rPr lang="fa-IR" dirty="0" smtClean="0"/>
              <a:t> (آينده‌هايي كه احتمال وقوع آنها منطقی است)</a:t>
            </a:r>
          </a:p>
          <a:p>
            <a:pPr marL="265113" indent="-265113" algn="justLow" defTabSz="957263" rtl="1">
              <a:lnSpc>
                <a:spcPct val="130000"/>
              </a:lnSpc>
              <a:spcBef>
                <a:spcPct val="50000"/>
              </a:spcBef>
            </a:pPr>
            <a:r>
              <a:rPr lang="fa-IR" sz="2700" dirty="0" smtClean="0">
                <a:solidFill>
                  <a:srgbClr val="A50021"/>
                </a:solidFill>
              </a:rPr>
              <a:t>3</a:t>
            </a:r>
            <a:r>
              <a:rPr lang="fa-IR" sz="2700" dirty="0">
                <a:solidFill>
                  <a:srgbClr val="A50021"/>
                </a:solidFill>
              </a:rPr>
              <a:t>. </a:t>
            </a:r>
            <a:r>
              <a:rPr lang="fa-IR" sz="3200" dirty="0" smtClean="0">
                <a:solidFill>
                  <a:srgbClr val="A50021"/>
                </a:solidFill>
              </a:rPr>
              <a:t>آينده‌هاي مقدور</a:t>
            </a:r>
            <a:r>
              <a:rPr lang="fa-IR" sz="3200" dirty="0" smtClean="0"/>
              <a:t> </a:t>
            </a:r>
            <a:r>
              <a:rPr lang="fa-IR" sz="2000" dirty="0" smtClean="0"/>
              <a:t>(آينده‌هايي كه ساختن آن‌ها در محدوده‌هاي وسع ما است)</a:t>
            </a:r>
          </a:p>
          <a:p>
            <a:pPr marL="265113" indent="-265113" algn="justLow" defTabSz="957263" rtl="1">
              <a:lnSpc>
                <a:spcPct val="130000"/>
              </a:lnSpc>
              <a:spcBef>
                <a:spcPct val="50000"/>
              </a:spcBef>
            </a:pPr>
            <a:r>
              <a:rPr lang="fa-IR" sz="2700" dirty="0" smtClean="0">
                <a:solidFill>
                  <a:srgbClr val="A50021"/>
                </a:solidFill>
              </a:rPr>
              <a:t>4.آينده‌هاي </a:t>
            </a:r>
            <a:r>
              <a:rPr lang="fa-IR" sz="2700" dirty="0">
                <a:solidFill>
                  <a:srgbClr val="A50021"/>
                </a:solidFill>
              </a:rPr>
              <a:t>مطلوب</a:t>
            </a:r>
            <a:r>
              <a:rPr lang="fa-IR" sz="2500" dirty="0"/>
              <a:t> </a:t>
            </a:r>
            <a:r>
              <a:rPr lang="fa-IR" dirty="0" smtClean="0"/>
              <a:t>(آينده‌هايي كه براي ما ترجيح دارند)</a:t>
            </a:r>
            <a:endParaRPr lang="fa-I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3650"/>
                                        </p:tgtEl>
                                        <p:attrNameLst>
                                          <p:attrName>style.visibility</p:attrName>
                                        </p:attrNameLst>
                                      </p:cBhvr>
                                      <p:to>
                                        <p:strVal val="visible"/>
                                      </p:to>
                                    </p:set>
                                    <p:anim calcmode="lin" valueType="num">
                                      <p:cBhvr additive="base">
                                        <p:cTn id="7" dur="500" fill="hold"/>
                                        <p:tgtEl>
                                          <p:spTgt spid="283650"/>
                                        </p:tgtEl>
                                        <p:attrNameLst>
                                          <p:attrName>ppt_x</p:attrName>
                                        </p:attrNameLst>
                                      </p:cBhvr>
                                      <p:tavLst>
                                        <p:tav tm="0">
                                          <p:val>
                                            <p:strVal val="1+#ppt_w/2"/>
                                          </p:val>
                                        </p:tav>
                                        <p:tav tm="100000">
                                          <p:val>
                                            <p:strVal val="#ppt_x"/>
                                          </p:val>
                                        </p:tav>
                                      </p:tavLst>
                                    </p:anim>
                                    <p:anim calcmode="lin" valueType="num">
                                      <p:cBhvr additive="base">
                                        <p:cTn id="8" dur="500" fill="hold"/>
                                        <p:tgtEl>
                                          <p:spTgt spid="2836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3654"/>
                                        </p:tgtEl>
                                        <p:attrNameLst>
                                          <p:attrName>style.visibility</p:attrName>
                                        </p:attrNameLst>
                                      </p:cBhvr>
                                      <p:to>
                                        <p:strVal val="visible"/>
                                      </p:to>
                                    </p:set>
                                    <p:animEffect transition="in" filter="slide(fromTop)">
                                      <p:cBhvr>
                                        <p:cTn id="12" dur="500"/>
                                        <p:tgtEl>
                                          <p:spTgt spid="283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تكنيك‌هاي مهم آينده‌پژوهي</a:t>
            </a:r>
            <a:endParaRPr lang="en-US" sz="2800" dirty="0">
              <a:solidFill>
                <a:srgbClr val="00FFFF"/>
              </a:solidFill>
              <a:cs typeface="Titr" pitchFamily="2" charset="-78"/>
            </a:endParaRPr>
          </a:p>
        </p:txBody>
      </p:sp>
      <p:sp>
        <p:nvSpPr>
          <p:cNvPr id="284678" name="Text Box 6"/>
          <p:cNvSpPr txBox="1">
            <a:spLocks noChangeArrowheads="1"/>
          </p:cNvSpPr>
          <p:nvPr/>
        </p:nvSpPr>
        <p:spPr bwMode="auto">
          <a:xfrm>
            <a:off x="250825" y="1052513"/>
            <a:ext cx="8636000" cy="3203724"/>
          </a:xfrm>
          <a:prstGeom prst="rect">
            <a:avLst/>
          </a:prstGeom>
          <a:noFill/>
          <a:ln w="9525">
            <a:noFill/>
            <a:miter lim="800000"/>
            <a:headEnd/>
            <a:tailEnd/>
          </a:ln>
          <a:effectLst/>
        </p:spPr>
        <p:txBody>
          <a:bodyPr lIns="95784" tIns="47892" rIns="95784" bIns="47892">
            <a:spAutoFit/>
          </a:bodyPr>
          <a:lstStyle/>
          <a:p>
            <a:pPr marL="265113" indent="-265113" algn="justLow" defTabSz="957263" rtl="1">
              <a:lnSpc>
                <a:spcPct val="130000"/>
              </a:lnSpc>
              <a:spcBef>
                <a:spcPct val="50000"/>
              </a:spcBef>
            </a:pPr>
            <a:r>
              <a:rPr lang="fa-IR" sz="2500" dirty="0">
                <a:solidFill>
                  <a:srgbClr val="A50021"/>
                </a:solidFill>
              </a:rPr>
              <a:t>1. ديده‌باني (</a:t>
            </a:r>
            <a:r>
              <a:rPr lang="en-US" sz="2100" dirty="0">
                <a:solidFill>
                  <a:srgbClr val="A50021"/>
                </a:solidFill>
              </a:rPr>
              <a:t>Observation</a:t>
            </a:r>
            <a:r>
              <a:rPr lang="fa-IR" sz="2500" dirty="0">
                <a:solidFill>
                  <a:srgbClr val="A50021"/>
                </a:solidFill>
              </a:rPr>
              <a:t>):</a:t>
            </a:r>
            <a:r>
              <a:rPr lang="fa-IR" sz="2900" dirty="0"/>
              <a:t> </a:t>
            </a:r>
            <a:r>
              <a:rPr lang="fa-IR" dirty="0"/>
              <a:t>شناسايي، ردگيري، و تحليل ”تغييرات</a:t>
            </a:r>
            <a:r>
              <a:rPr lang="fa-IR" dirty="0" smtClean="0"/>
              <a:t>“.</a:t>
            </a:r>
            <a:endParaRPr lang="fa-IR" dirty="0"/>
          </a:p>
          <a:p>
            <a:pPr marL="265113" indent="-265113" algn="justLow" defTabSz="957263" rtl="1">
              <a:lnSpc>
                <a:spcPct val="130000"/>
              </a:lnSpc>
              <a:spcBef>
                <a:spcPct val="50000"/>
              </a:spcBef>
            </a:pPr>
            <a:r>
              <a:rPr lang="fa-IR" sz="2500" dirty="0">
                <a:solidFill>
                  <a:srgbClr val="A50021"/>
                </a:solidFill>
              </a:rPr>
              <a:t>2. تحليل روند (</a:t>
            </a:r>
            <a:r>
              <a:rPr lang="en-US" sz="2100" dirty="0">
                <a:solidFill>
                  <a:srgbClr val="A50021"/>
                </a:solidFill>
              </a:rPr>
              <a:t>Trend Analysis</a:t>
            </a:r>
            <a:r>
              <a:rPr lang="fa-IR" sz="2500" dirty="0">
                <a:solidFill>
                  <a:srgbClr val="A50021"/>
                </a:solidFill>
              </a:rPr>
              <a:t>):</a:t>
            </a:r>
            <a:r>
              <a:rPr lang="fa-IR" sz="2900" dirty="0"/>
              <a:t> </a:t>
            </a:r>
            <a:r>
              <a:rPr lang="fa-IR" dirty="0"/>
              <a:t>مطالعه‌ي يك روند مشخص به منظور كشف ماهيت، علل پيدايش، سرعت توسعه، و پيامدهاي بالقوه‌ي آن. </a:t>
            </a:r>
          </a:p>
          <a:p>
            <a:pPr marL="265113" indent="-265113" algn="justLow" defTabSz="957263" rtl="1">
              <a:lnSpc>
                <a:spcPct val="130000"/>
              </a:lnSpc>
              <a:spcBef>
                <a:spcPct val="50000"/>
              </a:spcBef>
            </a:pPr>
            <a:r>
              <a:rPr lang="fa-IR" sz="2500" dirty="0">
                <a:solidFill>
                  <a:srgbClr val="A50021"/>
                </a:solidFill>
              </a:rPr>
              <a:t>3. پايش روندها (</a:t>
            </a:r>
            <a:r>
              <a:rPr lang="en-US" sz="2100" dirty="0">
                <a:solidFill>
                  <a:srgbClr val="A50021"/>
                </a:solidFill>
              </a:rPr>
              <a:t>Trends Monitoring </a:t>
            </a:r>
            <a:r>
              <a:rPr lang="fa-IR" sz="2500" dirty="0">
                <a:solidFill>
                  <a:srgbClr val="A50021"/>
                </a:solidFill>
              </a:rPr>
              <a:t>):</a:t>
            </a:r>
            <a:r>
              <a:rPr lang="fa-IR" sz="2900" dirty="0"/>
              <a:t> </a:t>
            </a:r>
            <a:r>
              <a:rPr lang="fa-IR" dirty="0"/>
              <a:t>روندهايي كه در يك جامعه يا يك بخش (مثل بخش </a:t>
            </a:r>
            <a:r>
              <a:rPr lang="fa-IR" dirty="0" smtClean="0"/>
              <a:t>اقتصاد) </a:t>
            </a:r>
            <a:r>
              <a:rPr lang="fa-IR" dirty="0"/>
              <a:t>يا يك صنعت اهميت دارند، بايد به دقت پايش شوند.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additive="base">
                                        <p:cTn id="7" dur="500" fill="hold"/>
                                        <p:tgtEl>
                                          <p:spTgt spid="284674"/>
                                        </p:tgtEl>
                                        <p:attrNameLst>
                                          <p:attrName>ppt_x</p:attrName>
                                        </p:attrNameLst>
                                      </p:cBhvr>
                                      <p:tavLst>
                                        <p:tav tm="0">
                                          <p:val>
                                            <p:strVal val="1+#ppt_w/2"/>
                                          </p:val>
                                        </p:tav>
                                        <p:tav tm="100000">
                                          <p:val>
                                            <p:strVal val="#ppt_x"/>
                                          </p:val>
                                        </p:tav>
                                      </p:tavLst>
                                    </p:anim>
                                    <p:anim calcmode="lin" valueType="num">
                                      <p:cBhvr additive="base">
                                        <p:cTn id="8" dur="500" fill="hold"/>
                                        <p:tgtEl>
                                          <p:spTgt spid="2846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4678"/>
                                        </p:tgtEl>
                                        <p:attrNameLst>
                                          <p:attrName>style.visibility</p:attrName>
                                        </p:attrNameLst>
                                      </p:cBhvr>
                                      <p:to>
                                        <p:strVal val="visible"/>
                                      </p:to>
                                    </p:set>
                                    <p:animEffect transition="in" filter="slide(fromTop)">
                                      <p:cBhvr>
                                        <p:cTn id="12" dur="500"/>
                                        <p:tgtEl>
                                          <p:spTgt spid="284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تكنيك‌هاي مهم آينده‌پژوهي</a:t>
            </a:r>
            <a:endParaRPr lang="en-US" sz="2800" dirty="0">
              <a:solidFill>
                <a:srgbClr val="00FFFF"/>
              </a:solidFill>
              <a:cs typeface="Titr" pitchFamily="2" charset="-78"/>
            </a:endParaRPr>
          </a:p>
        </p:txBody>
      </p:sp>
      <p:sp>
        <p:nvSpPr>
          <p:cNvPr id="285699" name="Text Box 3"/>
          <p:cNvSpPr txBox="1">
            <a:spLocks noChangeArrowheads="1"/>
          </p:cNvSpPr>
          <p:nvPr/>
        </p:nvSpPr>
        <p:spPr bwMode="auto">
          <a:xfrm>
            <a:off x="250825" y="1052513"/>
            <a:ext cx="8636000" cy="5151437"/>
          </a:xfrm>
          <a:prstGeom prst="rect">
            <a:avLst/>
          </a:prstGeom>
          <a:noFill/>
          <a:ln w="9525">
            <a:noFill/>
            <a:miter lim="800000"/>
            <a:headEnd/>
            <a:tailEnd/>
          </a:ln>
          <a:effectLst/>
        </p:spPr>
        <p:txBody>
          <a:bodyPr lIns="95784" tIns="47892" rIns="95784" bIns="47892">
            <a:spAutoFit/>
          </a:bodyPr>
          <a:lstStyle/>
          <a:p>
            <a:pPr marL="265113" indent="-265113" algn="justLow" defTabSz="957263" rtl="1">
              <a:lnSpc>
                <a:spcPct val="130000"/>
              </a:lnSpc>
            </a:pPr>
            <a:r>
              <a:rPr lang="fa-IR" sz="2500">
                <a:solidFill>
                  <a:srgbClr val="A50021"/>
                </a:solidFill>
              </a:rPr>
              <a:t>4. برون‌يابي روندها (</a:t>
            </a:r>
            <a:r>
              <a:rPr lang="en-US" sz="2100">
                <a:solidFill>
                  <a:srgbClr val="A50021"/>
                </a:solidFill>
              </a:rPr>
              <a:t>Trends Projection</a:t>
            </a:r>
            <a:r>
              <a:rPr lang="fa-IR" sz="2500">
                <a:solidFill>
                  <a:srgbClr val="A50021"/>
                </a:solidFill>
              </a:rPr>
              <a:t>):</a:t>
            </a:r>
            <a:r>
              <a:rPr lang="fa-IR" b="0"/>
              <a:t> </a:t>
            </a:r>
            <a:r>
              <a:rPr lang="fa-IR"/>
              <a:t>كشف روندها با رسم نمودار تغييرات و استفاده از اطلاعات آماري؛ كه بر اين اساس مي‌توان آينده را در بعضي زمينه‌هاي پيش‌بيني كرد.</a:t>
            </a:r>
            <a:endParaRPr lang="en-US"/>
          </a:p>
          <a:p>
            <a:pPr marL="265113" indent="-265113" algn="justLow" defTabSz="957263" rtl="1">
              <a:lnSpc>
                <a:spcPct val="130000"/>
              </a:lnSpc>
              <a:spcBef>
                <a:spcPct val="50000"/>
              </a:spcBef>
            </a:pPr>
            <a:r>
              <a:rPr lang="fa-IR" sz="2500">
                <a:solidFill>
                  <a:srgbClr val="A50021"/>
                </a:solidFill>
              </a:rPr>
              <a:t>5. سناريوسازي:</a:t>
            </a:r>
            <a:r>
              <a:rPr lang="fa-IR" b="0"/>
              <a:t> </a:t>
            </a:r>
            <a:r>
              <a:rPr lang="fa-IR"/>
              <a:t>سناريوها توصيف‌هايي قصه‌گونه از رويدادهاي ممكن و چندگانه‌اي هستند كه احتمال وقوع آن‌ها در آينده وجود دارد؛ آميز‌ه‌اي از پيش‌بيني‌هاي تخيلي و در عين حال واقع‌گرايانه از رويدادهاي احتمالي آينده. در هر پروژه‌ي سناريوسازي معمولاً يك سبد از سناريوها ساخته و پرداخته مي‌شود. سپس ميانگين اين سناريوها به عنوان ”محتمل‌ترين آينده“ در نظر گرفته مي‌شود.</a:t>
            </a:r>
          </a:p>
          <a:p>
            <a:pPr marL="265113" indent="-265113" algn="justLow" defTabSz="957263" rtl="1">
              <a:lnSpc>
                <a:spcPct val="130000"/>
              </a:lnSpc>
              <a:spcBef>
                <a:spcPct val="50000"/>
              </a:spcBef>
            </a:pPr>
            <a:r>
              <a:rPr lang="fa-IR" sz="2500">
                <a:solidFill>
                  <a:srgbClr val="A50021"/>
                </a:solidFill>
              </a:rPr>
              <a:t>6. نظرخواهي و مشاوره:</a:t>
            </a:r>
            <a:r>
              <a:rPr lang="fa-IR" b="0"/>
              <a:t> </a:t>
            </a:r>
            <a:r>
              <a:rPr lang="fa-IR"/>
              <a:t>به عنوان مثال،</a:t>
            </a:r>
            <a:r>
              <a:rPr lang="fa-IR" b="0"/>
              <a:t> </a:t>
            </a:r>
            <a:r>
              <a:rPr lang="fa-IR" sz="2500">
                <a:solidFill>
                  <a:srgbClr val="A50021"/>
                </a:solidFill>
              </a:rPr>
              <a:t>روش دلفي</a:t>
            </a:r>
            <a:r>
              <a:rPr lang="fa-IR" b="0"/>
              <a:t> </a:t>
            </a:r>
            <a:r>
              <a:rPr lang="fa-IR"/>
              <a:t>يك نوع نظرخواهي از خبرگان است.</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5699"/>
                                        </p:tgtEl>
                                        <p:attrNameLst>
                                          <p:attrName>style.visibility</p:attrName>
                                        </p:attrNameLst>
                                      </p:cBhvr>
                                      <p:to>
                                        <p:strVal val="visible"/>
                                      </p:to>
                                    </p:set>
                                    <p:animEffect transition="in" filter="slide(fromTop)">
                                      <p:cBhvr>
                                        <p:cTn id="7" dur="500"/>
                                        <p:tgtEl>
                                          <p:spTgt spid="285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تكنيك‌هاي مهم آينده‌پژوهي</a:t>
            </a:r>
            <a:endParaRPr lang="en-US" sz="2800" dirty="0">
              <a:solidFill>
                <a:srgbClr val="00FFFF"/>
              </a:solidFill>
              <a:cs typeface="Titr" pitchFamily="2" charset="-78"/>
            </a:endParaRPr>
          </a:p>
        </p:txBody>
      </p:sp>
      <p:sp>
        <p:nvSpPr>
          <p:cNvPr id="286723" name="Text Box 3"/>
          <p:cNvSpPr txBox="1">
            <a:spLocks noChangeArrowheads="1"/>
          </p:cNvSpPr>
          <p:nvPr/>
        </p:nvSpPr>
        <p:spPr bwMode="auto">
          <a:xfrm>
            <a:off x="250825" y="1052513"/>
            <a:ext cx="8636000" cy="4974978"/>
          </a:xfrm>
          <a:prstGeom prst="rect">
            <a:avLst/>
          </a:prstGeom>
          <a:noFill/>
          <a:ln w="9525">
            <a:noFill/>
            <a:miter lim="800000"/>
            <a:headEnd/>
            <a:tailEnd/>
          </a:ln>
          <a:effectLst/>
        </p:spPr>
        <p:txBody>
          <a:bodyPr lIns="95784" tIns="47892" rIns="95784" bIns="47892">
            <a:spAutoFit/>
          </a:bodyPr>
          <a:lstStyle/>
          <a:p>
            <a:pPr marL="265113" indent="-265113" algn="justLow" defTabSz="957263" rtl="1">
              <a:lnSpc>
                <a:spcPct val="130000"/>
              </a:lnSpc>
            </a:pPr>
            <a:r>
              <a:rPr lang="fa-IR" sz="2500" dirty="0">
                <a:solidFill>
                  <a:srgbClr val="A50021"/>
                </a:solidFill>
              </a:rPr>
              <a:t>7. مدل‌سازي:</a:t>
            </a:r>
            <a:r>
              <a:rPr lang="fa-IR" b="0" dirty="0"/>
              <a:t> </a:t>
            </a:r>
            <a:r>
              <a:rPr lang="fa-IR" dirty="0"/>
              <a:t>مثلاً مي‌توانيم ماكتي از جنگ‌هاي آينده، سلاح‌هاي آينده و يا شهرهاي آينده بسازيم، كه يك نوع مدل‌سازي فيزيكي است.</a:t>
            </a:r>
          </a:p>
          <a:p>
            <a:pPr marL="265113" indent="-265113" algn="justLow" defTabSz="957263" rtl="1">
              <a:lnSpc>
                <a:spcPct val="130000"/>
              </a:lnSpc>
              <a:spcBef>
                <a:spcPct val="50000"/>
              </a:spcBef>
            </a:pPr>
            <a:r>
              <a:rPr lang="fa-IR" sz="2500" dirty="0">
                <a:solidFill>
                  <a:srgbClr val="A50021"/>
                </a:solidFill>
              </a:rPr>
              <a:t>8. شبيه‌سازي رايانه‌اي:</a:t>
            </a:r>
            <a:r>
              <a:rPr lang="fa-IR" b="0" dirty="0"/>
              <a:t> </a:t>
            </a:r>
            <a:r>
              <a:rPr lang="fa-IR" dirty="0"/>
              <a:t>نظام‌ها و سامانه‌هاي پيچيده، مانند </a:t>
            </a:r>
            <a:r>
              <a:rPr lang="fa-IR" dirty="0" smtClean="0"/>
              <a:t>سازمان هاي </a:t>
            </a:r>
            <a:r>
              <a:rPr lang="fa-IR" dirty="0"/>
              <a:t>آينده را مي‌توان با استفاده از معادلات رياضي و انتقال آن‌ها به رايانه شبيه‌سازي نمود.</a:t>
            </a:r>
          </a:p>
          <a:p>
            <a:pPr marL="265113" indent="-265113" algn="justLow" defTabSz="957263" rtl="1">
              <a:lnSpc>
                <a:spcPct val="130000"/>
              </a:lnSpc>
              <a:spcBef>
                <a:spcPct val="50000"/>
              </a:spcBef>
            </a:pPr>
            <a:r>
              <a:rPr lang="fa-IR" sz="2500" dirty="0">
                <a:solidFill>
                  <a:srgbClr val="A50021"/>
                </a:solidFill>
              </a:rPr>
              <a:t>9. تحليل تاريخي:</a:t>
            </a:r>
            <a:r>
              <a:rPr lang="fa-IR" b="0" dirty="0"/>
              <a:t> </a:t>
            </a:r>
            <a:r>
              <a:rPr lang="fa-IR" dirty="0"/>
              <a:t>مبتني بر اين گزاره است كه گاهي تاريخ تكرار مي‌شود. قصص قرآن كريم سرشار از تحليل‌هايي است كه بر پايه‌ي آن‌ها، مي‌توان سرانجام برخي از وقايع آينده را پيش‌بيني كرد.</a:t>
            </a:r>
          </a:p>
          <a:p>
            <a:pPr marL="265113" indent="-265113" algn="justLow" defTabSz="957263" rtl="1">
              <a:lnSpc>
                <a:spcPct val="130000"/>
              </a:lnSpc>
              <a:spcBef>
                <a:spcPct val="50000"/>
              </a:spcBef>
            </a:pPr>
            <a:r>
              <a:rPr lang="fa-IR" sz="2500" dirty="0">
                <a:solidFill>
                  <a:srgbClr val="A50021"/>
                </a:solidFill>
              </a:rPr>
              <a:t>10. توفان فكري (هم‌انديشي):</a:t>
            </a:r>
            <a:r>
              <a:rPr lang="fa-IR" b="0" dirty="0"/>
              <a:t> </a:t>
            </a:r>
            <a:r>
              <a:rPr lang="fa-IR" dirty="0"/>
              <a:t>از اين روش براي كشف روندها و شناسايي فرصت‌ها، چالش‌ها و ريسك‌هاي آينده مي‌توان استفاده كرد.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slide(fromTop)">
                                      <p:cBhvr>
                                        <p:cTn id="7" dur="500"/>
                                        <p:tgtEl>
                                          <p:spTgt spid="28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414338" y="71438"/>
            <a:ext cx="8229600" cy="571480"/>
          </a:xfrm>
        </p:spPr>
        <p:txBody>
          <a:bodyPr/>
          <a:lstStyle/>
          <a:p>
            <a:pPr algn="ctr" eaLnBrk="1" hangingPunct="1"/>
            <a:r>
              <a:rPr lang="fa-IR" sz="2800" b="1" dirty="0" smtClean="0">
                <a:solidFill>
                  <a:srgbClr val="00FFFF"/>
                </a:solidFill>
                <a:latin typeface="Albertus Extra Bold" pitchFamily="34" charset="0"/>
                <a:cs typeface="B Titr" pitchFamily="2" charset="-78"/>
              </a:rPr>
              <a:t>طبقه‌بندي روش‌هاي آينده‌پژوهي</a:t>
            </a:r>
            <a:endParaRPr lang="en-US" sz="2800" b="1" dirty="0" smtClean="0">
              <a:solidFill>
                <a:srgbClr val="00FFFF"/>
              </a:solidFill>
              <a:latin typeface="Albertus Extra Bold" pitchFamily="34" charset="0"/>
              <a:cs typeface="B Titr" pitchFamily="2" charset="-78"/>
            </a:endParaRPr>
          </a:p>
        </p:txBody>
      </p:sp>
      <p:graphicFrame>
        <p:nvGraphicFramePr>
          <p:cNvPr id="463935" name="Group 63"/>
          <p:cNvGraphicFramePr>
            <a:graphicFrameLocks noGrp="1"/>
          </p:cNvGraphicFramePr>
          <p:nvPr>
            <p:ph idx="4294967295"/>
          </p:nvPr>
        </p:nvGraphicFramePr>
        <p:xfrm>
          <a:off x="0" y="1216546"/>
          <a:ext cx="8858279" cy="5141412"/>
        </p:xfrm>
        <a:graphic>
          <a:graphicData uri="http://schemas.openxmlformats.org/drawingml/2006/table">
            <a:tbl>
              <a:tblPr rtl="1"/>
              <a:tblGrid>
                <a:gridCol w="1825331"/>
                <a:gridCol w="7032948"/>
              </a:tblGrid>
              <a:tr h="43509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rgbClr val="FF3300"/>
                          </a:solidFill>
                          <a:effectLst/>
                          <a:latin typeface="Tahoma" pitchFamily="34" charset="0"/>
                          <a:cs typeface="Mitra" pitchFamily="2" charset="-78"/>
                        </a:rPr>
                        <a:t>رويكرد</a:t>
                      </a:r>
                      <a:endParaRPr kumimoji="0" lang="en-US" sz="1800" b="1" i="0" u="none" strike="noStrike" cap="none" normalizeH="0" baseline="0" dirty="0" smtClean="0">
                        <a:ln>
                          <a:noFill/>
                        </a:ln>
                        <a:solidFill>
                          <a:srgbClr val="FF3300"/>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rgbClr val="FF3300"/>
                          </a:solidFill>
                          <a:effectLst/>
                          <a:latin typeface="Tahoma" pitchFamily="34" charset="0"/>
                          <a:cs typeface="Mitra" pitchFamily="2" charset="-78"/>
                        </a:rPr>
                        <a:t>روش</a:t>
                      </a:r>
                      <a:r>
                        <a:rPr kumimoji="0" lang="fa-IR" sz="1800" b="1" i="0" u="none" strike="noStrike" cap="none" normalizeH="0" baseline="0" dirty="0" smtClean="0">
                          <a:ln>
                            <a:noFill/>
                          </a:ln>
                          <a:solidFill>
                            <a:srgbClr val="FF3300"/>
                          </a:solidFill>
                          <a:effectLst/>
                          <a:latin typeface="Tahoma" pitchFamily="34" charset="0"/>
                          <a:cs typeface="Arial" charset="0"/>
                        </a:rPr>
                        <a:t>‌</a:t>
                      </a:r>
                      <a:r>
                        <a:rPr kumimoji="0" lang="fa-IR" sz="1800" b="1" i="0" u="none" strike="noStrike" cap="none" normalizeH="0" baseline="0" dirty="0" smtClean="0">
                          <a:ln>
                            <a:noFill/>
                          </a:ln>
                          <a:solidFill>
                            <a:srgbClr val="FF3300"/>
                          </a:solidFill>
                          <a:effectLst/>
                          <a:latin typeface="Tahoma" pitchFamily="34" charset="0"/>
                          <a:cs typeface="Mitra" pitchFamily="2" charset="-78"/>
                        </a:rPr>
                        <a:t>ها</a:t>
                      </a:r>
                      <a:endParaRPr kumimoji="0" lang="en-US" sz="1800" b="1" i="0" u="none" strike="noStrike" cap="none" normalizeH="0" baseline="0" dirty="0" smtClean="0">
                        <a:ln>
                          <a:noFill/>
                        </a:ln>
                        <a:solidFill>
                          <a:srgbClr val="FF3300"/>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15424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Mitra" pitchFamily="2" charset="-78"/>
                        </a:rPr>
                        <a:t>موضوع شناسي</a:t>
                      </a:r>
                      <a:endParaRPr kumimoji="0" lang="en-US" sz="1800" b="1" i="0" u="none" strike="noStrike" cap="none" normalizeH="0" baseline="0" dirty="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پويش محيطي  </a:t>
                      </a:r>
                      <a:r>
                        <a:rPr kumimoji="0" lang="en-US" sz="1800" b="0" i="0" u="none" strike="noStrike" cap="none" normalizeH="0" baseline="0" dirty="0" smtClean="0">
                          <a:ln>
                            <a:noFill/>
                          </a:ln>
                          <a:solidFill>
                            <a:schemeClr val="tx1"/>
                          </a:solidFill>
                          <a:effectLst/>
                          <a:latin typeface="Tahoma" pitchFamily="34" charset="0"/>
                          <a:cs typeface="Mitra" pitchFamily="2" charset="-78"/>
                        </a:rPr>
                        <a:t>(environmental scanning)</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تحليل  </a:t>
                      </a:r>
                      <a:r>
                        <a:rPr kumimoji="0" lang="en-US" sz="1800" b="0" i="0" u="none" strike="noStrike" cap="none" normalizeH="0" baseline="0" dirty="0" smtClean="0">
                          <a:ln>
                            <a:noFill/>
                          </a:ln>
                          <a:solidFill>
                            <a:schemeClr val="tx1"/>
                          </a:solidFill>
                          <a:effectLst/>
                          <a:latin typeface="Tahoma" pitchFamily="34" charset="0"/>
                          <a:cs typeface="Mitra" pitchFamily="2" charset="-78"/>
                        </a:rPr>
                        <a:t>SWOT</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پيمايش موضوع</a:t>
                      </a:r>
                      <a:r>
                        <a:rPr kumimoji="0" lang="fa-IR" sz="1800" b="0" i="0" u="none" strike="noStrike" cap="none" normalizeH="0" baseline="0" dirty="0" smtClean="0">
                          <a:ln>
                            <a:noFill/>
                          </a:ln>
                          <a:solidFill>
                            <a:schemeClr val="tx1"/>
                          </a:solidFill>
                          <a:effectLst/>
                          <a:latin typeface="Tahoma" pitchFamily="34" charset="0"/>
                          <a:cs typeface="Arial" charset="0"/>
                        </a:rPr>
                        <a:t>‌</a:t>
                      </a:r>
                      <a:r>
                        <a:rPr kumimoji="0" lang="fa-IR" sz="1800" b="0" i="0" u="none" strike="noStrike" cap="none" normalizeH="0" baseline="0" dirty="0" smtClean="0">
                          <a:ln>
                            <a:noFill/>
                          </a:ln>
                          <a:solidFill>
                            <a:schemeClr val="tx1"/>
                          </a:solidFill>
                          <a:effectLst/>
                          <a:latin typeface="Tahoma" pitchFamily="34" charset="0"/>
                          <a:cs typeface="Mitra" pitchFamily="2" charset="-78"/>
                        </a:rPr>
                        <a:t>ها (</a:t>
                      </a:r>
                      <a:r>
                        <a:rPr kumimoji="0" lang="en-US" sz="1800" b="0" i="0" u="none" strike="noStrike" cap="none" normalizeH="0" baseline="0" dirty="0" smtClean="0">
                          <a:ln>
                            <a:noFill/>
                          </a:ln>
                          <a:solidFill>
                            <a:schemeClr val="tx1"/>
                          </a:solidFill>
                          <a:effectLst/>
                          <a:latin typeface="Tahoma" pitchFamily="34" charset="0"/>
                          <a:cs typeface="Mitra" pitchFamily="2" charset="-78"/>
                        </a:rPr>
                        <a:t>issue survey</a:t>
                      </a:r>
                      <a:r>
                        <a:rPr kumimoji="0" lang="fa-IR" sz="1800" b="0" i="0" u="none" strike="noStrike" cap="none" normalizeH="0" baseline="0" dirty="0" smtClean="0">
                          <a:ln>
                            <a:noFill/>
                          </a:ln>
                          <a:solidFill>
                            <a:schemeClr val="tx1"/>
                          </a:solidFill>
                          <a:effectLst/>
                          <a:latin typeface="Tahoma" pitchFamily="34" charset="0"/>
                          <a:cs typeface="Mitra" pitchFamily="2" charset="-78"/>
                        </a:rPr>
                        <a:t>)</a:t>
                      </a:r>
                      <a:r>
                        <a:rPr kumimoji="0" lang="fa-IR" sz="1800" b="0" i="0" u="none" strike="noStrike" cap="none" normalizeH="0" baseline="0" dirty="0" smtClean="0">
                          <a:ln>
                            <a:noFill/>
                          </a:ln>
                          <a:solidFill>
                            <a:schemeClr val="tx1"/>
                          </a:solidFill>
                          <a:effectLst/>
                          <a:latin typeface="Tahoma" pitchFamily="34" charset="0"/>
                          <a:cs typeface="Arial" charset="0"/>
                        </a:rPr>
                        <a:t>‌</a:t>
                      </a:r>
                      <a:r>
                        <a:rPr kumimoji="0" lang="fa-IR" sz="1800" b="0" i="0" u="none" strike="noStrike" cap="none" normalizeH="0" baseline="0" dirty="0" smtClean="0">
                          <a:ln>
                            <a:noFill/>
                          </a:ln>
                          <a:solidFill>
                            <a:schemeClr val="tx1"/>
                          </a:solidFill>
                          <a:effectLst/>
                          <a:latin typeface="Tahoma" pitchFamily="34" charset="0"/>
                          <a:cs typeface="Mitra" pitchFamily="2" charset="-78"/>
                        </a:rPr>
                        <a:t>   </a:t>
                      </a:r>
                      <a:endParaRPr kumimoji="0" lang="en-US" sz="1800" b="0" i="0" u="none" strike="noStrike" cap="none" normalizeH="0" baseline="0" dirty="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53372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برون</a:t>
                      </a:r>
                      <a:r>
                        <a:rPr kumimoji="0" lang="fa-IR" sz="1800" b="1" i="0" u="none" strike="noStrike" cap="none" normalizeH="0" baseline="0" smtClean="0">
                          <a:ln>
                            <a:noFill/>
                          </a:ln>
                          <a:solidFill>
                            <a:schemeClr val="tx1"/>
                          </a:solidFill>
                          <a:effectLst/>
                          <a:latin typeface="Tahoma" pitchFamily="34" charset="0"/>
                          <a:cs typeface="Arial" charset="0"/>
                        </a:rPr>
                        <a:t>‌</a:t>
                      </a:r>
                      <a:r>
                        <a:rPr kumimoji="0" lang="fa-IR" sz="1800" b="1" i="0" u="none" strike="noStrike" cap="none" normalizeH="0" baseline="0" smtClean="0">
                          <a:ln>
                            <a:noFill/>
                          </a:ln>
                          <a:solidFill>
                            <a:schemeClr val="tx1"/>
                          </a:solidFill>
                          <a:effectLst/>
                          <a:latin typeface="Tahoma" pitchFamily="34" charset="0"/>
                          <a:cs typeface="Mitra" pitchFamily="2" charset="-78"/>
                        </a:rPr>
                        <a:t>يابي </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برون يابي روند </a:t>
                      </a:r>
                      <a:r>
                        <a:rPr kumimoji="0" lang="en-US" sz="1800" b="0" i="0" u="none" strike="noStrike" cap="none" normalizeH="0" baseline="0" smtClean="0">
                          <a:ln>
                            <a:noFill/>
                          </a:ln>
                          <a:solidFill>
                            <a:schemeClr val="tx1"/>
                          </a:solidFill>
                          <a:effectLst/>
                          <a:latin typeface="Tahoma" pitchFamily="34" charset="0"/>
                          <a:cs typeface="Mitra" pitchFamily="2" charset="-78"/>
                        </a:rPr>
                        <a:t>(trend extrapolation)    </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مدل‌ شبيه‌سازي  </a:t>
                      </a:r>
                      <a:r>
                        <a:rPr kumimoji="0" lang="en-US" sz="1800" b="0" i="0" u="none" strike="noStrike" cap="none" normalizeH="0" baseline="0" smtClean="0">
                          <a:ln>
                            <a:noFill/>
                          </a:ln>
                          <a:solidFill>
                            <a:schemeClr val="tx1"/>
                          </a:solidFill>
                          <a:effectLst/>
                          <a:latin typeface="Tahoma" pitchFamily="34" charset="0"/>
                          <a:cs typeface="Mitra" pitchFamily="2" charset="-78"/>
                        </a:rPr>
                        <a:t>(simulation modeling) </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پيش‌بيني نبوغ‌آميز  </a:t>
                      </a:r>
                      <a:r>
                        <a:rPr kumimoji="0" lang="en-US" sz="1800" b="0" i="0" u="none" strike="noStrike" cap="none" normalizeH="0" baseline="0" smtClean="0">
                          <a:ln>
                            <a:noFill/>
                          </a:ln>
                          <a:solidFill>
                            <a:schemeClr val="tx1"/>
                          </a:solidFill>
                          <a:effectLst/>
                          <a:latin typeface="Tahoma" pitchFamily="34" charset="0"/>
                          <a:cs typeface="Mitra" pitchFamily="2" charset="-78"/>
                        </a:rPr>
                        <a:t>(Genius Forecasting) </a:t>
                      </a:r>
                      <a:r>
                        <a:rPr kumimoji="0" lang="fa-IR" sz="1800" b="0" i="0" u="none" strike="noStrike" cap="none" normalizeH="0" baseline="0" smtClean="0">
                          <a:ln>
                            <a:noFill/>
                          </a:ln>
                          <a:solidFill>
                            <a:schemeClr val="tx1"/>
                          </a:solidFill>
                          <a:effectLst/>
                          <a:latin typeface="Tahoma" pitchFamily="34" charset="0"/>
                          <a:cs typeface="Mitra" pitchFamily="2" charset="-78"/>
                        </a:rPr>
                        <a:t> </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دلفي </a:t>
                      </a:r>
                      <a:r>
                        <a:rPr kumimoji="0" lang="en-US" sz="1800" b="0" i="0" u="none" strike="noStrike" cap="none" normalizeH="0" baseline="0" smtClean="0">
                          <a:ln>
                            <a:noFill/>
                          </a:ln>
                          <a:solidFill>
                            <a:schemeClr val="tx1"/>
                          </a:solidFill>
                          <a:effectLst/>
                          <a:latin typeface="Tahoma" pitchFamily="34" charset="0"/>
                          <a:cs typeface="Mitra" pitchFamily="2" charset="-78"/>
                        </a:rPr>
                        <a:t>(Delphi)                         </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24358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نوآورانه </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ذهن‌انگيزي  </a:t>
                      </a:r>
                      <a:r>
                        <a:rPr kumimoji="0" lang="en-US" sz="1800" b="0" i="0" u="none" strike="noStrike" cap="none" normalizeH="0" baseline="0" smtClean="0">
                          <a:ln>
                            <a:noFill/>
                          </a:ln>
                          <a:solidFill>
                            <a:schemeClr val="tx1"/>
                          </a:solidFill>
                          <a:effectLst/>
                          <a:latin typeface="Tahoma" pitchFamily="34" charset="0"/>
                          <a:cs typeface="Mitra" pitchFamily="2" charset="-78"/>
                        </a:rPr>
                        <a:t>(brainstorming)</a:t>
                      </a:r>
                      <a:r>
                        <a:rPr kumimoji="0" lang="fa-IR" sz="1800" b="0" i="0" u="none" strike="noStrike" cap="none" normalizeH="0" baseline="0" smtClean="0">
                          <a:ln>
                            <a:noFill/>
                          </a:ln>
                          <a:solidFill>
                            <a:schemeClr val="tx1"/>
                          </a:solidFill>
                          <a:effectLst/>
                          <a:latin typeface="Tahoma" pitchFamily="34" charset="0"/>
                          <a:cs typeface="Mitra" pitchFamily="2" charset="-78"/>
                        </a:rPr>
                        <a:t>  تحليل برگذر  </a:t>
                      </a:r>
                      <a:r>
                        <a:rPr kumimoji="0" lang="en-US" sz="1800" b="0" i="0" u="none" strike="noStrike" cap="none" normalizeH="0" baseline="0" smtClean="0">
                          <a:ln>
                            <a:noFill/>
                          </a:ln>
                          <a:solidFill>
                            <a:schemeClr val="tx1"/>
                          </a:solidFill>
                          <a:effectLst/>
                          <a:latin typeface="Tahoma" pitchFamily="34" charset="0"/>
                          <a:cs typeface="Mitra" pitchFamily="2" charset="-78"/>
                        </a:rPr>
                        <a:t>(cross impact)</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پانل خبرگان </a:t>
                      </a:r>
                      <a:r>
                        <a:rPr kumimoji="0" lang="en-US" sz="1800" b="0" i="0" u="none" strike="noStrike" cap="none" normalizeH="0" baseline="0" smtClean="0">
                          <a:ln>
                            <a:noFill/>
                          </a:ln>
                          <a:solidFill>
                            <a:schemeClr val="tx1"/>
                          </a:solidFill>
                          <a:effectLst/>
                          <a:latin typeface="Tahoma" pitchFamily="34" charset="0"/>
                          <a:cs typeface="Mitra" pitchFamily="2" charset="-78"/>
                        </a:rPr>
                        <a:t>(expert panels)</a:t>
                      </a:r>
                      <a:r>
                        <a:rPr kumimoji="0" lang="fa-IR" sz="1800" b="0" i="0" u="none" strike="noStrike" cap="none" normalizeH="0" baseline="0" smtClean="0">
                          <a:ln>
                            <a:noFill/>
                          </a:ln>
                          <a:solidFill>
                            <a:schemeClr val="tx1"/>
                          </a:solidFill>
                          <a:effectLst/>
                          <a:latin typeface="Tahoma" pitchFamily="34" charset="0"/>
                          <a:cs typeface="Mitra" pitchFamily="2" charset="-78"/>
                        </a:rPr>
                        <a:t>  سناريوها  </a:t>
                      </a:r>
                      <a:r>
                        <a:rPr kumimoji="0" lang="en-US" sz="1800" b="0" i="0" u="none" strike="noStrike" cap="none" normalizeH="0" baseline="0" smtClean="0">
                          <a:ln>
                            <a:noFill/>
                          </a:ln>
                          <a:solidFill>
                            <a:schemeClr val="tx1"/>
                          </a:solidFill>
                          <a:effectLst/>
                          <a:latin typeface="Tahoma" pitchFamily="34" charset="0"/>
                          <a:cs typeface="Mitra" pitchFamily="2" charset="-78"/>
                        </a:rPr>
                        <a:t>(scenarios)</a:t>
                      </a:r>
                      <a:r>
                        <a:rPr kumimoji="0" lang="fa-IR" sz="1800" b="0" i="0" u="none" strike="noStrike" cap="none" normalizeH="0" baseline="0" smtClean="0">
                          <a:ln>
                            <a:noFill/>
                          </a:ln>
                          <a:solidFill>
                            <a:schemeClr val="tx1"/>
                          </a:solidFill>
                          <a:effectLst/>
                          <a:latin typeface="Tahoma" pitchFamily="34" charset="0"/>
                          <a:cs typeface="Mitra" pitchFamily="2" charset="-78"/>
                        </a:rPr>
                        <a:t> </a:t>
                      </a:r>
                      <a:endParaRPr kumimoji="0" lang="en-US" sz="1800" b="0"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77476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اولويت</a:t>
                      </a:r>
                      <a:r>
                        <a:rPr kumimoji="0" lang="fa-IR" sz="1800" b="1" i="0" u="none" strike="noStrike" cap="none" normalizeH="0" baseline="0" smtClean="0">
                          <a:ln>
                            <a:noFill/>
                          </a:ln>
                          <a:solidFill>
                            <a:schemeClr val="tx1"/>
                          </a:solidFill>
                          <a:effectLst/>
                          <a:latin typeface="Tahoma" pitchFamily="34" charset="0"/>
                          <a:cs typeface="Arial" charset="0"/>
                        </a:rPr>
                        <a:t>‌</a:t>
                      </a:r>
                      <a:r>
                        <a:rPr kumimoji="0" lang="fa-IR" sz="1800" b="1" i="0" u="none" strike="noStrike" cap="none" normalizeH="0" baseline="0" smtClean="0">
                          <a:ln>
                            <a:noFill/>
                          </a:ln>
                          <a:solidFill>
                            <a:schemeClr val="tx1"/>
                          </a:solidFill>
                          <a:effectLst/>
                          <a:latin typeface="Tahoma" pitchFamily="34" charset="0"/>
                          <a:cs typeface="Mitra" pitchFamily="2" charset="-78"/>
                        </a:rPr>
                        <a:t>بندي</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فناوري‌هاي كليدي </a:t>
                      </a:r>
                      <a:r>
                        <a:rPr kumimoji="0" lang="en-US" sz="1800" b="0" i="0" u="none" strike="noStrike" cap="none" normalizeH="0" baseline="0" dirty="0" smtClean="0">
                          <a:ln>
                            <a:noFill/>
                          </a:ln>
                          <a:solidFill>
                            <a:schemeClr val="tx1"/>
                          </a:solidFill>
                          <a:effectLst/>
                          <a:latin typeface="Tahoma" pitchFamily="34" charset="0"/>
                          <a:cs typeface="Mitra" pitchFamily="2" charset="-78"/>
                        </a:rPr>
                        <a:t>(critical technologies)</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ره‌نگاشت </a:t>
                      </a:r>
                      <a:r>
                        <a:rPr kumimoji="0" lang="en-US" sz="1800" b="0" i="0" u="none" strike="noStrike" cap="none" normalizeH="0" baseline="0" dirty="0" smtClean="0">
                          <a:ln>
                            <a:noFill/>
                          </a:ln>
                          <a:solidFill>
                            <a:schemeClr val="tx1"/>
                          </a:solidFill>
                          <a:effectLst/>
                          <a:latin typeface="Tahoma" pitchFamily="34" charset="0"/>
                          <a:cs typeface="Mitra" pitchFamily="2" charset="-78"/>
                        </a:rPr>
                        <a:t> (</a:t>
                      </a:r>
                      <a:r>
                        <a:rPr kumimoji="0" lang="en-US" sz="1800" b="0" i="0" u="none" strike="noStrike" cap="none" normalizeH="0" baseline="0" dirty="0" err="1" smtClean="0">
                          <a:ln>
                            <a:noFill/>
                          </a:ln>
                          <a:solidFill>
                            <a:schemeClr val="tx1"/>
                          </a:solidFill>
                          <a:effectLst/>
                          <a:latin typeface="Tahoma" pitchFamily="34" charset="0"/>
                          <a:cs typeface="Mitra" pitchFamily="2" charset="-78"/>
                        </a:rPr>
                        <a:t>roadmapping</a:t>
                      </a:r>
                      <a:r>
                        <a:rPr kumimoji="0" lang="en-US" sz="1800" b="0" i="0" u="none" strike="noStrike" cap="none" normalizeH="0" baseline="0" dirty="0" smtClean="0">
                          <a:ln>
                            <a:noFill/>
                          </a:ln>
                          <a:solidFill>
                            <a:schemeClr val="tx1"/>
                          </a:solidFill>
                          <a:effectLst/>
                          <a:latin typeface="Tahoma" pitchFamily="34" charset="0"/>
                          <a:cs typeface="Mitra" pitchFamily="2" charset="-78"/>
                        </a:rPr>
                        <a:t>)</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3874"/>
                                        </p:tgtEl>
                                        <p:attrNameLst>
                                          <p:attrName>style.visibility</p:attrName>
                                        </p:attrNameLst>
                                      </p:cBhvr>
                                      <p:to>
                                        <p:strVal val="visible"/>
                                      </p:to>
                                    </p:set>
                                    <p:animEffect transition="in" filter="fade">
                                      <p:cBhvr>
                                        <p:cTn id="7" dur="800" decel="100000"/>
                                        <p:tgtEl>
                                          <p:spTgt spid="463874"/>
                                        </p:tgtEl>
                                      </p:cBhvr>
                                    </p:animEffect>
                                    <p:anim calcmode="lin" valueType="num">
                                      <p:cBhvr>
                                        <p:cTn id="8" dur="800" decel="100000" fill="hold"/>
                                        <p:tgtEl>
                                          <p:spTgt spid="463874"/>
                                        </p:tgtEl>
                                        <p:attrNameLst>
                                          <p:attrName>style.rotation</p:attrName>
                                        </p:attrNameLst>
                                      </p:cBhvr>
                                      <p:tavLst>
                                        <p:tav tm="0">
                                          <p:val>
                                            <p:fltVal val="-90"/>
                                          </p:val>
                                        </p:tav>
                                        <p:tav tm="100000">
                                          <p:val>
                                            <p:fltVal val="0"/>
                                          </p:val>
                                        </p:tav>
                                      </p:tavLst>
                                    </p:anim>
                                    <p:anim calcmode="lin" valueType="num">
                                      <p:cBhvr>
                                        <p:cTn id="9" dur="800" decel="100000" fill="hold"/>
                                        <p:tgtEl>
                                          <p:spTgt spid="463874"/>
                                        </p:tgtEl>
                                        <p:attrNameLst>
                                          <p:attrName>ppt_x</p:attrName>
                                        </p:attrNameLst>
                                      </p:cBhvr>
                                      <p:tavLst>
                                        <p:tav tm="0">
                                          <p:val>
                                            <p:strVal val="#ppt_x+0.4"/>
                                          </p:val>
                                        </p:tav>
                                        <p:tav tm="100000">
                                          <p:val>
                                            <p:strVal val="#ppt_x-0.05"/>
                                          </p:val>
                                        </p:tav>
                                      </p:tavLst>
                                    </p:anim>
                                    <p:anim calcmode="lin" valueType="num">
                                      <p:cBhvr>
                                        <p:cTn id="10" dur="800" decel="100000" fill="hold"/>
                                        <p:tgtEl>
                                          <p:spTgt spid="4638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38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38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ChangeArrowheads="1"/>
          </p:cNvSpPr>
          <p:nvPr/>
        </p:nvSpPr>
        <p:spPr bwMode="auto">
          <a:xfrm>
            <a:off x="0" y="3357562"/>
            <a:ext cx="8847137" cy="958850"/>
          </a:xfrm>
          <a:prstGeom prst="rect">
            <a:avLst/>
          </a:prstGeom>
          <a:noFill/>
          <a:ln w="9525">
            <a:noFill/>
            <a:miter lim="800000"/>
            <a:headEnd/>
            <a:tailEnd/>
          </a:ln>
          <a:effectLst/>
        </p:spPr>
        <p:txBody>
          <a:bodyPr anchor="ctr"/>
          <a:lstStyle/>
          <a:p>
            <a:pPr algn="ctr" rtl="1">
              <a:lnSpc>
                <a:spcPct val="120000"/>
              </a:lnSpc>
            </a:pPr>
            <a:endParaRPr lang="en-US" sz="3600" dirty="0" smtClean="0">
              <a:solidFill>
                <a:srgbClr val="CC0000"/>
              </a:solidFill>
              <a:effectLst>
                <a:outerShdw blurRad="38100" dist="38100" dir="2700000" algn="tl">
                  <a:srgbClr val="C0C0C0"/>
                </a:outerShdw>
              </a:effectLst>
              <a:cs typeface="Titr" pitchFamily="2" charset="-78"/>
            </a:endParaRPr>
          </a:p>
          <a:p>
            <a:pPr algn="ctr" rtl="1">
              <a:lnSpc>
                <a:spcPct val="120000"/>
              </a:lnSpc>
            </a:pPr>
            <a:r>
              <a:rPr lang="fa-IR" sz="3600" dirty="0" smtClean="0">
                <a:solidFill>
                  <a:srgbClr val="CC0000"/>
                </a:solidFill>
                <a:effectLst>
                  <a:outerShdw blurRad="38100" dist="38100" dir="2700000" algn="tl">
                    <a:srgbClr val="C0C0C0"/>
                  </a:outerShdw>
                </a:effectLst>
                <a:cs typeface="Titr" pitchFamily="2" charset="-78"/>
              </a:rPr>
              <a:t>برنامه ریزی برپایه سناریو</a:t>
            </a:r>
          </a:p>
          <a:p>
            <a:pPr algn="ctr" rtl="1">
              <a:lnSpc>
                <a:spcPct val="120000"/>
              </a:lnSpc>
            </a:pPr>
            <a:r>
              <a:rPr lang="en-US" sz="2800" dirty="0" smtClean="0">
                <a:solidFill>
                  <a:srgbClr val="CC0000"/>
                </a:solidFill>
                <a:effectLst>
                  <a:outerShdw blurRad="38100" dist="38100" dir="2700000" algn="tl">
                    <a:srgbClr val="C0C0C0"/>
                  </a:outerShdw>
                </a:effectLst>
                <a:cs typeface="Titr" pitchFamily="2" charset="-78"/>
              </a:rPr>
              <a:t>SCENARIO PLANNING </a:t>
            </a:r>
          </a:p>
          <a:p>
            <a:pPr algn="ctr" rtl="1">
              <a:lnSpc>
                <a:spcPct val="120000"/>
              </a:lnSpc>
            </a:pPr>
            <a:endParaRPr lang="en-US" sz="2800" dirty="0" smtClean="0">
              <a:solidFill>
                <a:srgbClr val="CC0000"/>
              </a:solidFill>
              <a:effectLst>
                <a:outerShdw blurRad="38100" dist="38100" dir="2700000" algn="tl">
                  <a:srgbClr val="C0C0C0"/>
                </a:outerShdw>
              </a:effectLst>
              <a:cs typeface="Titr" pitchFamily="2" charset="-78"/>
            </a:endParaRPr>
          </a:p>
          <a:p>
            <a:pPr algn="ctr" rtl="1">
              <a:lnSpc>
                <a:spcPct val="120000"/>
              </a:lnSpc>
            </a:pPr>
            <a:endParaRPr lang="fa-IR" sz="2800" dirty="0" smtClean="0">
              <a:solidFill>
                <a:srgbClr val="CC0000"/>
              </a:solidFill>
              <a:effectLst>
                <a:outerShdw blurRad="38100" dist="38100" dir="2700000" algn="tl">
                  <a:srgbClr val="C0C0C0"/>
                </a:outerShdw>
              </a:effectLst>
              <a:cs typeface="Titr" pitchFamily="2" charset="-78"/>
            </a:endParaRPr>
          </a:p>
          <a:p>
            <a:pPr algn="ctr" rtl="1">
              <a:lnSpc>
                <a:spcPct val="120000"/>
              </a:lnSpc>
            </a:pPr>
            <a:r>
              <a:rPr lang="fa-IR" sz="2800" dirty="0" smtClean="0">
                <a:solidFill>
                  <a:srgbClr val="CC0000"/>
                </a:solidFill>
                <a:effectLst>
                  <a:outerShdw blurRad="38100" dist="38100" dir="2700000" algn="tl">
                    <a:srgbClr val="C0C0C0"/>
                  </a:outerShdw>
                </a:effectLst>
                <a:cs typeface="Titr" pitchFamily="2" charset="-78"/>
              </a:rPr>
              <a:t>علي رضا شجاعي</a:t>
            </a:r>
          </a:p>
          <a:p>
            <a:pPr algn="ctr" rtl="1">
              <a:lnSpc>
                <a:spcPct val="120000"/>
              </a:lnSpc>
            </a:pPr>
            <a:r>
              <a:rPr lang="fa-IR" sz="2800" dirty="0" smtClean="0">
                <a:solidFill>
                  <a:srgbClr val="CC0000"/>
                </a:solidFill>
                <a:effectLst>
                  <a:outerShdw blurRad="38100" dist="38100" dir="2700000" algn="tl">
                    <a:srgbClr val="C0C0C0"/>
                  </a:outerShdw>
                </a:effectLst>
                <a:cs typeface="Titr" pitchFamily="2" charset="-78"/>
              </a:rPr>
              <a:t>آذر1394</a:t>
            </a:r>
          </a:p>
          <a:p>
            <a:pPr algn="ctr" rtl="1">
              <a:lnSpc>
                <a:spcPct val="120000"/>
              </a:lnSpc>
            </a:pPr>
            <a:endParaRPr lang="en-US" sz="2800" dirty="0" smtClean="0">
              <a:solidFill>
                <a:srgbClr val="CC0000"/>
              </a:solidFill>
              <a:effectLst>
                <a:outerShdw blurRad="38100" dist="38100" dir="2700000" algn="tl">
                  <a:srgbClr val="C0C0C0"/>
                </a:outerShdw>
              </a:effectLst>
              <a:cs typeface="Titr" pitchFamily="2" charset="-78"/>
            </a:endParaRPr>
          </a:p>
          <a:p>
            <a:pPr algn="ctr" rtl="1">
              <a:lnSpc>
                <a:spcPct val="120000"/>
              </a:lnSpc>
            </a:pPr>
            <a:endParaRPr lang="en-US" sz="2800" dirty="0" smtClean="0">
              <a:solidFill>
                <a:srgbClr val="CC0000"/>
              </a:solidFill>
              <a:effectLst>
                <a:outerShdw blurRad="38100" dist="38100" dir="2700000" algn="tl">
                  <a:srgbClr val="C0C0C0"/>
                </a:outerShdw>
              </a:effectLst>
              <a:cs typeface="Titr" pitchFamily="2" charset="-78"/>
            </a:endParaRPr>
          </a:p>
          <a:p>
            <a:pPr algn="ctr" rtl="1">
              <a:lnSpc>
                <a:spcPct val="120000"/>
              </a:lnSpc>
            </a:pPr>
            <a:endParaRPr lang="en-US" sz="1800" dirty="0">
              <a:solidFill>
                <a:srgbClr val="CC0000"/>
              </a:solidFill>
              <a:effectLst>
                <a:outerShdw blurRad="38100" dist="38100" dir="2700000" algn="tl">
                  <a:srgbClr val="C0C0C0"/>
                </a:outerShdw>
              </a:effectLst>
              <a:cs typeface="Titr"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9078"/>
                                        </p:tgtEl>
                                        <p:attrNameLst>
                                          <p:attrName>style.visibility</p:attrName>
                                        </p:attrNameLst>
                                      </p:cBhvr>
                                      <p:to>
                                        <p:strVal val="visible"/>
                                      </p:to>
                                    </p:set>
                                    <p:animEffect transition="in" filter="fade">
                                      <p:cBhvr>
                                        <p:cTn id="7" dur="1000"/>
                                        <p:tgtEl>
                                          <p:spTgt spid="259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3199107"/>
          </a:xfrm>
          <a:prstGeom prst="rect">
            <a:avLst/>
          </a:prstGeom>
          <a:noFill/>
          <a:ln w="9525">
            <a:noFill/>
            <a:miter lim="800000"/>
            <a:headEnd/>
            <a:tailEnd/>
          </a:ln>
          <a:effectLst/>
        </p:spPr>
        <p:txBody>
          <a:bodyPr lIns="95784" tIns="47892" rIns="95784" bIns="47892">
            <a:spAutoFit/>
          </a:bodyPr>
          <a:lstStyle/>
          <a:p>
            <a:pPr algn="justLow" defTabSz="957263" rtl="1">
              <a:lnSpc>
                <a:spcPct val="120000"/>
              </a:lnSpc>
            </a:pPr>
            <a:r>
              <a:rPr lang="fa-IR" sz="2800" dirty="0" smtClean="0"/>
              <a:t>واژه سناريو از دنياي تئاتر و سينما گرفته شده و بر روايت داستان و نيز نقش هاي بازيگران دلالت دارد. اما در مبحث برنامه ريزي بر پايه سناريو مي توان آن را به صورت داستان هاي مربوط به آينده هاي ممکن متعدد، که يک دولت یاسازمان احتمالا با آنها مواجه خواهد شد، تعريف کرد. سناريوها به صورت نموداري و به صورت پويا و متحرک جريان تحول و پيدايش دنياي آينده را نمايش مي دهند. </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3716172"/>
          </a:xfrm>
          <a:prstGeom prst="rect">
            <a:avLst/>
          </a:prstGeom>
          <a:noFill/>
          <a:ln w="9525">
            <a:noFill/>
            <a:miter lim="800000"/>
            <a:headEnd/>
            <a:tailEnd/>
          </a:ln>
          <a:effectLst/>
        </p:spPr>
        <p:txBody>
          <a:bodyPr lIns="95784" tIns="47892" rIns="95784" bIns="47892">
            <a:spAutoFit/>
          </a:bodyPr>
          <a:lstStyle/>
          <a:p>
            <a:pPr algn="justLow" defTabSz="957263" rtl="1">
              <a:lnSpc>
                <a:spcPct val="120000"/>
              </a:lnSpc>
            </a:pPr>
            <a:r>
              <a:rPr lang="fa-IR" sz="2800" dirty="0" smtClean="0"/>
              <a:t>سناريوها موجب تمرکز توجه ما بر روي نقاط انشعاب مسير آينده و پيشامدهاي بالقوه در اين مسير مي شوند. به کمک تصميم گيري برپايه آينده هاي بديل و آزمون استراتژي هاي پيشنهادي در شرايط مختلفي که سناريوها معرفي مي کنند، براي مواجهه باعدم قطعيت هاي آينده آمادگي بيشتري کسب مي کنيم. در اين حالت تصميم هاي اتخاذ شده در برابر اکثر رويداد هاي آينده، که شايد برخي از آنها دور از تصور باشند، انعطاف پذيري زيادي خواهند داشت.</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4211692"/>
          </a:xfrm>
          <a:prstGeom prst="rect">
            <a:avLst/>
          </a:prstGeom>
          <a:noFill/>
          <a:ln w="9525">
            <a:noFill/>
            <a:miter lim="800000"/>
            <a:headEnd/>
            <a:tailEnd/>
          </a:ln>
          <a:effectLst/>
        </p:spPr>
        <p:txBody>
          <a:bodyPr lIns="95784" tIns="47892" rIns="95784" bIns="47892">
            <a:spAutoFit/>
          </a:bodyPr>
          <a:lstStyle/>
          <a:p>
            <a:pPr algn="justLow" defTabSz="957263" rtl="1">
              <a:lnSpc>
                <a:spcPct val="120000"/>
              </a:lnSpc>
            </a:pPr>
            <a:r>
              <a:rPr lang="fa-IR" sz="2800" dirty="0" smtClean="0"/>
              <a:t>سناریو  ابزاری برای دستیابی به ادراکی ساختار یافته پیرامون شرایط محیطی در آینده های بدیل است، به گونه ای که دارای سازگاری درونی و محتوایی بوده و سازمان ها</a:t>
            </a:r>
            <a:r>
              <a:rPr lang="en-US" sz="2800" dirty="0" smtClean="0"/>
              <a:t> </a:t>
            </a:r>
            <a:r>
              <a:rPr lang="fa-IR" sz="2800" dirty="0" smtClean="0"/>
              <a:t>را برای رویارویی با عدم قطعیت ها، تهدیدها، فرصت ها و شگفتی های آینده آماده کند. </a:t>
            </a:r>
            <a:endParaRPr lang="en-US" sz="2800" dirty="0" smtClean="0"/>
          </a:p>
          <a:p>
            <a:pPr algn="justLow" defTabSz="957263" rtl="1">
              <a:lnSpc>
                <a:spcPct val="120000"/>
              </a:lnSpc>
            </a:pPr>
            <a:r>
              <a:rPr lang="fa-IR" sz="2800" dirty="0" smtClean="0"/>
              <a:t>سناریوها پیش بینی آینده نیستند بلکه بعد و عمق اندیشه ما را درباره تغییرات قابل وقوع در آینده گسترش داده و در نتیجه امکان سنجش دقیق انتخاب هایمان در اتخاذ تصمیمات استراتژیک بلند مدت و کوتاه مدت را فراهم می کنند</a:t>
            </a:r>
            <a:r>
              <a:rPr lang="en-US" sz="2800" dirty="0" smtClean="0"/>
              <a:t>.</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1389381"/>
          </a:xfrm>
          <a:prstGeom prst="rect">
            <a:avLst/>
          </a:prstGeom>
          <a:noFill/>
          <a:ln w="9525">
            <a:noFill/>
            <a:miter lim="800000"/>
            <a:headEnd/>
            <a:tailEnd/>
          </a:ln>
          <a:effectLst/>
        </p:spPr>
        <p:txBody>
          <a:bodyPr lIns="95784" tIns="47892" rIns="95784" bIns="47892">
            <a:spAutoFit/>
          </a:bodyPr>
          <a:lstStyle/>
          <a:p>
            <a:pPr lvl="0" algn="r" rtl="1"/>
            <a:r>
              <a:rPr lang="fa-IR" sz="2800" dirty="0" smtClean="0"/>
              <a:t>مایکل پورتر </a:t>
            </a:r>
            <a:r>
              <a:rPr lang="en-US" sz="2800" dirty="0" smtClean="0"/>
              <a:t>: </a:t>
            </a:r>
            <a:r>
              <a:rPr lang="fa-IR" sz="2800" dirty="0" smtClean="0"/>
              <a:t>سناریو، دیدگاهی است با سازگاری درونی و محتوایی نسبت به آنچه که در آینده می‌تواند رخ دهد. [پورتر،1985</a:t>
            </a:r>
            <a:r>
              <a:rPr lang="en-US" sz="2800" dirty="0" smtClean="0"/>
              <a:t>]</a:t>
            </a:r>
          </a:p>
          <a:p>
            <a:pPr lvl="0" algn="r" rtl="1"/>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1389381"/>
          </a:xfrm>
          <a:prstGeom prst="rect">
            <a:avLst/>
          </a:prstGeom>
          <a:noFill/>
          <a:ln w="9525">
            <a:noFill/>
            <a:miter lim="800000"/>
            <a:headEnd/>
            <a:tailEnd/>
          </a:ln>
          <a:effectLst/>
        </p:spPr>
        <p:txBody>
          <a:bodyPr lIns="95784" tIns="47892" rIns="95784" bIns="47892">
            <a:spAutoFit/>
          </a:bodyPr>
          <a:lstStyle/>
          <a:p>
            <a:pPr lvl="0" algn="r" rtl="1"/>
            <a:r>
              <a:rPr lang="fa-IR" sz="2800" dirty="0" smtClean="0"/>
              <a:t>پیتر شوارتز </a:t>
            </a:r>
            <a:r>
              <a:rPr lang="en-US" sz="2800" dirty="0" smtClean="0"/>
              <a:t>: </a:t>
            </a:r>
            <a:r>
              <a:rPr lang="fa-IR" sz="2800" dirty="0" smtClean="0"/>
              <a:t>سناریوها ابزاری برای نظم‌دهی به ادراک یک فرد درباره محیط‌های بدیل آینده است که تصمیم‌های فرد در آن محیط‌ها گرفته خواهند شد. [شوارتز، 1991</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1389381"/>
          </a:xfrm>
          <a:prstGeom prst="rect">
            <a:avLst/>
          </a:prstGeom>
          <a:noFill/>
          <a:ln w="9525">
            <a:noFill/>
            <a:miter lim="800000"/>
            <a:headEnd/>
            <a:tailEnd/>
          </a:ln>
          <a:effectLst/>
        </p:spPr>
        <p:txBody>
          <a:bodyPr lIns="95784" tIns="47892" rIns="95784" bIns="47892">
            <a:spAutoFit/>
          </a:bodyPr>
          <a:lstStyle/>
          <a:p>
            <a:pPr lvl="0" algn="r" rtl="1"/>
            <a:r>
              <a:rPr lang="fa-IR" sz="2800" dirty="0" smtClean="0"/>
              <a:t>گیل رینگلند </a:t>
            </a:r>
            <a:r>
              <a:rPr lang="en-US" sz="2800" dirty="0" smtClean="0"/>
              <a:t>: </a:t>
            </a:r>
            <a:r>
              <a:rPr lang="fa-IR" sz="2800" dirty="0" smtClean="0"/>
              <a:t>سناریوها بخشی از برنامه‌ریزی استراتژیک می‌باشند که به عنوان ابزاری برای مدیریت عدم قطعیت آینده استفاده می‌شود. [رینگلند، 1998</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2251155"/>
          </a:xfrm>
          <a:prstGeom prst="rect">
            <a:avLst/>
          </a:prstGeom>
          <a:noFill/>
          <a:ln w="9525">
            <a:noFill/>
            <a:miter lim="800000"/>
            <a:headEnd/>
            <a:tailEnd/>
          </a:ln>
          <a:effectLst/>
        </p:spPr>
        <p:txBody>
          <a:bodyPr lIns="95784" tIns="47892" rIns="95784" bIns="47892">
            <a:spAutoFit/>
          </a:bodyPr>
          <a:lstStyle/>
          <a:p>
            <a:pPr lvl="0" algn="r" rtl="1"/>
            <a:r>
              <a:rPr lang="fa-IR" sz="2800" dirty="0" smtClean="0"/>
              <a:t>میشل گوده و روبلا </a:t>
            </a:r>
            <a:r>
              <a:rPr lang="en-US" sz="2800" dirty="0" smtClean="0"/>
              <a:t>: </a:t>
            </a:r>
            <a:r>
              <a:rPr lang="fa-IR" sz="2800" dirty="0" smtClean="0"/>
              <a:t>سناریوها توصیف موقعیت‌های آینده و رویدادها‌ ممکن در آن موقعیت‌ها هستند، به گونه‌ای که شخص بتواند از موقعیت کنونی خود به سوی آینده‌های بدیل حرکت کند. سناریوها شیوه‌ای هستند که نتایج پیش‌بینی‌ها را به صورتی منسجم و متقاعد کننده ارایه می‌دهند. [گوده و روبلا،1996</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958494"/>
          </a:xfrm>
          <a:prstGeom prst="rect">
            <a:avLst/>
          </a:prstGeom>
          <a:noFill/>
          <a:ln w="9525">
            <a:noFill/>
            <a:miter lim="800000"/>
            <a:headEnd/>
            <a:tailEnd/>
          </a:ln>
          <a:effectLst/>
        </p:spPr>
        <p:txBody>
          <a:bodyPr lIns="95784" tIns="47892" rIns="95784" bIns="47892">
            <a:spAutoFit/>
          </a:bodyPr>
          <a:lstStyle/>
          <a:p>
            <a:pPr lvl="0" algn="r" rtl="1"/>
            <a:r>
              <a:rPr lang="fa-IR" sz="2800" dirty="0" smtClean="0"/>
              <a:t>وارفیلد : سناریو داستانی از وضعیت‌ها، امور، یا پیشرفت‌های ممکن در گستره زمان آینده است</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a:solidFill>
                  <a:srgbClr val="00FFFF"/>
                </a:solidFill>
                <a:cs typeface="Titr" pitchFamily="2" charset="-78"/>
              </a:rPr>
              <a:t>تعريف </a:t>
            </a:r>
            <a:r>
              <a:rPr lang="en-US" sz="2800" dirty="0" smtClean="0">
                <a:solidFill>
                  <a:srgbClr val="00FFFF"/>
                </a:solidFill>
                <a:cs typeface="Titr" pitchFamily="2" charset="-78"/>
              </a:rPr>
              <a:t> </a:t>
            </a:r>
            <a:r>
              <a:rPr lang="fa-IR" sz="2800" dirty="0" smtClean="0">
                <a:solidFill>
                  <a:srgbClr val="00FFFF"/>
                </a:solidFill>
                <a:cs typeface="Titr" pitchFamily="2" charset="-78"/>
              </a:rPr>
              <a:t>سناریو</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958494"/>
          </a:xfrm>
          <a:prstGeom prst="rect">
            <a:avLst/>
          </a:prstGeom>
          <a:noFill/>
          <a:ln w="9525">
            <a:noFill/>
            <a:miter lim="800000"/>
            <a:headEnd/>
            <a:tailEnd/>
          </a:ln>
          <a:effectLst/>
        </p:spPr>
        <p:txBody>
          <a:bodyPr lIns="95784" tIns="47892" rIns="95784" bIns="47892">
            <a:spAutoFit/>
          </a:bodyPr>
          <a:lstStyle/>
          <a:p>
            <a:pPr lvl="0" algn="r" rtl="1"/>
            <a:r>
              <a:rPr lang="fa-IR" sz="2800" dirty="0" smtClean="0"/>
              <a:t>پییر واک : سناریوها به مدیران برای ساختاردهی عدم قطعیت‌های آینده کمک می‌کنند. [واک، 1985</a:t>
            </a:r>
            <a:r>
              <a:rPr lang="en-US" sz="2800" dirty="0" smtClean="0"/>
              <a:t>]</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274638" y="0"/>
            <a:ext cx="9418638" cy="461665"/>
          </a:xfrm>
          <a:prstGeom prst="rect">
            <a:avLst/>
          </a:prstGeom>
          <a:noFill/>
          <a:ln w="9525">
            <a:noFill/>
            <a:miter lim="800000"/>
            <a:headEnd/>
            <a:tailEnd/>
          </a:ln>
          <a:effectLst/>
        </p:spPr>
        <p:txBody>
          <a:bodyPr>
            <a:spAutoFit/>
          </a:bodyPr>
          <a:lstStyle/>
          <a:p>
            <a:pPr algn="ctr" rtl="1">
              <a:spcBef>
                <a:spcPct val="50000"/>
              </a:spcBef>
            </a:pPr>
            <a:r>
              <a:rPr lang="ar-SA" sz="2400" dirty="0" smtClean="0">
                <a:solidFill>
                  <a:srgbClr val="00FFFF"/>
                </a:solidFill>
                <a:cs typeface="Titr" pitchFamily="2" charset="-78"/>
              </a:rPr>
              <a:t> برنامه ريزي چيست؟</a:t>
            </a:r>
            <a:r>
              <a:rPr lang="fa-IR" sz="2400" dirty="0" smtClean="0">
                <a:solidFill>
                  <a:srgbClr val="00FFFF"/>
                </a:solidFill>
                <a:cs typeface="Titr" pitchFamily="2" charset="-78"/>
              </a:rPr>
              <a:t> </a:t>
            </a:r>
            <a:endParaRPr lang="en-US" sz="2400" dirty="0">
              <a:solidFill>
                <a:srgbClr val="00FFFF"/>
              </a:solidFill>
              <a:cs typeface="Titr" pitchFamily="2" charset="-78"/>
            </a:endParaRPr>
          </a:p>
        </p:txBody>
      </p:sp>
      <p:sp>
        <p:nvSpPr>
          <p:cNvPr id="295939" name="Text Box 3"/>
          <p:cNvSpPr txBox="1">
            <a:spLocks noChangeArrowheads="1"/>
          </p:cNvSpPr>
          <p:nvPr/>
        </p:nvSpPr>
        <p:spPr bwMode="auto">
          <a:xfrm>
            <a:off x="261938" y="1052513"/>
            <a:ext cx="8697912" cy="1943379"/>
          </a:xfrm>
          <a:prstGeom prst="rect">
            <a:avLst/>
          </a:prstGeom>
          <a:noFill/>
          <a:ln w="9525">
            <a:noFill/>
            <a:miter lim="800000"/>
            <a:headEnd/>
            <a:tailEnd/>
          </a:ln>
          <a:effectLst/>
        </p:spPr>
        <p:txBody>
          <a:bodyPr lIns="95784" tIns="47892" rIns="95784" bIns="47892">
            <a:spAutoFit/>
          </a:bodyPr>
          <a:lstStyle/>
          <a:p>
            <a:pPr algn="just" rtl="1">
              <a:buFont typeface="Wingdings" pitchFamily="2" charset="2"/>
              <a:buNone/>
            </a:pPr>
            <a:endParaRPr lang="fa-IR" sz="2400" dirty="0" smtClean="0">
              <a:solidFill>
                <a:srgbClr val="FF66CC"/>
              </a:solidFill>
              <a:effectLst>
                <a:outerShdw blurRad="38100" dist="38100" dir="2700000" algn="tl">
                  <a:srgbClr val="000000"/>
                </a:outerShdw>
              </a:effectLst>
              <a:cs typeface="Titr" pitchFamily="2" charset="-78"/>
            </a:endParaRPr>
          </a:p>
          <a:p>
            <a:pPr algn="just" rtl="1">
              <a:buFont typeface="Wingdings" pitchFamily="2" charset="2"/>
              <a:buNone/>
            </a:pPr>
            <a:r>
              <a:rPr lang="ar-SA" sz="2400" dirty="0" smtClean="0">
                <a:effectLst>
                  <a:outerShdw blurRad="38100" dist="38100" dir="2700000" algn="tl">
                    <a:srgbClr val="000000"/>
                  </a:outerShdw>
                </a:effectLst>
                <a:cs typeface="Zar" pitchFamily="2" charset="-78"/>
              </a:rPr>
              <a:t>برنامه</a:t>
            </a:r>
            <a:r>
              <a:rPr lang="ar-SA" sz="2400" dirty="0" smtClean="0">
                <a:effectLst>
                  <a:outerShdw blurRad="38100" dist="38100" dir="2700000" algn="tl">
                    <a:srgbClr val="000000"/>
                  </a:outerShdw>
                </a:effectLst>
              </a:rPr>
              <a:t>‌</a:t>
            </a:r>
            <a:r>
              <a:rPr lang="ar-SA" sz="2400" dirty="0" smtClean="0">
                <a:effectLst>
                  <a:outerShdw blurRad="38100" dist="38100" dir="2700000" algn="tl">
                    <a:srgbClr val="000000"/>
                  </a:outerShdw>
                </a:effectLst>
                <a:cs typeface="Zar" pitchFamily="2" charset="-78"/>
              </a:rPr>
              <a:t>ريزي عبارتست از فرايندي داراي مراحل مشخص و به هم پيوسته براي توليد يك خروجي منسجم در قالب سيستمي هماهنگ از تصميمات. برنامه بياني روشن، مستند و مشروح از مقاصد و تصميمات است</a:t>
            </a:r>
            <a:r>
              <a:rPr lang="en-US" sz="2400" dirty="0" smtClean="0">
                <a:effectLst>
                  <a:outerShdw blurRad="38100" dist="38100" dir="2700000" algn="tl">
                    <a:srgbClr val="000000"/>
                  </a:outerShdw>
                </a:effectLst>
                <a:cs typeface="Zar" pitchFamily="2" charset="-78"/>
              </a:rPr>
              <a:t>.</a:t>
            </a:r>
          </a:p>
          <a:p>
            <a:pPr algn="just" rtl="1">
              <a:buFont typeface="Wingdings" pitchFamily="2" charset="2"/>
              <a:buNone/>
            </a:pPr>
            <a:r>
              <a:rPr lang="en-US" sz="2400" dirty="0" smtClean="0"/>
              <a:t> </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additive="base">
                                        <p:cTn id="7" dur="500" fill="hold"/>
                                        <p:tgtEl>
                                          <p:spTgt spid="295938"/>
                                        </p:tgtEl>
                                        <p:attrNameLst>
                                          <p:attrName>ppt_x</p:attrName>
                                        </p:attrNameLst>
                                      </p:cBhvr>
                                      <p:tavLst>
                                        <p:tav tm="0">
                                          <p:val>
                                            <p:strVal val="1+#ppt_w/2"/>
                                          </p:val>
                                        </p:tav>
                                        <p:tav tm="100000">
                                          <p:val>
                                            <p:strVal val="#ppt_x"/>
                                          </p:val>
                                        </p:tav>
                                      </p:tavLst>
                                    </p:anim>
                                    <p:anim calcmode="lin" valueType="num">
                                      <p:cBhvr additive="base">
                                        <p:cTn id="8" dur="500" fill="hold"/>
                                        <p:tgtEl>
                                          <p:spTgt spid="2959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5939"/>
                                        </p:tgtEl>
                                        <p:attrNameLst>
                                          <p:attrName>style.visibility</p:attrName>
                                        </p:attrNameLst>
                                      </p:cBhvr>
                                      <p:to>
                                        <p:strVal val="visible"/>
                                      </p:to>
                                    </p:set>
                                    <p:animEffect transition="in" filter="slide(fromTop)">
                                      <p:cBhvr>
                                        <p:cTn id="12" dur="500"/>
                                        <p:tgtEl>
                                          <p:spTgt spid="29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2" name="Text Box 8"/>
          <p:cNvSpPr txBox="1">
            <a:spLocks noChangeArrowheads="1"/>
          </p:cNvSpPr>
          <p:nvPr/>
        </p:nvSpPr>
        <p:spPr bwMode="auto">
          <a:xfrm>
            <a:off x="2071670" y="2500306"/>
            <a:ext cx="5041900" cy="2300781"/>
          </a:xfrm>
          <a:prstGeom prst="rect">
            <a:avLst/>
          </a:prstGeom>
          <a:noFill/>
          <a:ln w="28575">
            <a:noFill/>
            <a:miter lim="800000"/>
            <a:headEnd/>
            <a:tailEnd/>
          </a:ln>
          <a:effectLst/>
        </p:spPr>
        <p:txBody>
          <a:bodyPr lIns="83969" tIns="41985" rIns="83969" bIns="41985">
            <a:spAutoFit/>
          </a:bodyPr>
          <a:lstStyle/>
          <a:p>
            <a:pPr algn="ctr" defTabSz="957263" rtl="1">
              <a:spcBef>
                <a:spcPct val="50000"/>
              </a:spcBef>
            </a:pPr>
            <a:r>
              <a:rPr lang="fa-IR" sz="3600" dirty="0">
                <a:solidFill>
                  <a:srgbClr val="0000FF"/>
                </a:solidFill>
                <a:effectLst>
                  <a:outerShdw blurRad="38100" dist="38100" dir="2700000" algn="tl">
                    <a:srgbClr val="C0C0C0"/>
                  </a:outerShdw>
                </a:effectLst>
                <a:cs typeface="Titr" pitchFamily="2" charset="-78"/>
              </a:rPr>
              <a:t>به </a:t>
            </a:r>
            <a:r>
              <a:rPr lang="fa-IR" sz="3600" dirty="0" smtClean="0">
                <a:solidFill>
                  <a:srgbClr val="0000FF"/>
                </a:solidFill>
                <a:effectLst>
                  <a:outerShdw blurRad="38100" dist="38100" dir="2700000" algn="tl">
                    <a:srgbClr val="C0C0C0"/>
                  </a:outerShdw>
                </a:effectLst>
                <a:cs typeface="Titr" pitchFamily="2" charset="-78"/>
              </a:rPr>
              <a:t>فضای </a:t>
            </a:r>
          </a:p>
          <a:p>
            <a:pPr algn="ctr" defTabSz="957263" rtl="1">
              <a:spcBef>
                <a:spcPct val="50000"/>
              </a:spcBef>
            </a:pPr>
            <a:r>
              <a:rPr lang="fa-IR" sz="3600" dirty="0" smtClean="0">
                <a:solidFill>
                  <a:srgbClr val="0000FF"/>
                </a:solidFill>
                <a:effectLst>
                  <a:outerShdw blurRad="38100" dist="38100" dir="2700000" algn="tl">
                    <a:srgbClr val="C0C0C0"/>
                  </a:outerShdw>
                </a:effectLst>
                <a:cs typeface="Titr" pitchFamily="2" charset="-78"/>
              </a:rPr>
              <a:t>دانش درک وفهم آينده ها</a:t>
            </a:r>
          </a:p>
          <a:p>
            <a:pPr algn="ctr" defTabSz="957263" rtl="1">
              <a:spcBef>
                <a:spcPct val="50000"/>
              </a:spcBef>
            </a:pPr>
            <a:r>
              <a:rPr lang="fa-IR" sz="3600" dirty="0" smtClean="0">
                <a:solidFill>
                  <a:srgbClr val="0000FF"/>
                </a:solidFill>
                <a:effectLst>
                  <a:outerShdw blurRad="38100" dist="38100" dir="2700000" algn="tl">
                    <a:srgbClr val="C0C0C0"/>
                  </a:outerShdw>
                </a:effectLst>
                <a:cs typeface="Titr" pitchFamily="2" charset="-78"/>
              </a:rPr>
              <a:t>خوش </a:t>
            </a:r>
            <a:r>
              <a:rPr lang="fa-IR" sz="3600" dirty="0">
                <a:solidFill>
                  <a:srgbClr val="0000FF"/>
                </a:solidFill>
                <a:effectLst>
                  <a:outerShdw blurRad="38100" dist="38100" dir="2700000" algn="tl">
                    <a:srgbClr val="C0C0C0"/>
                  </a:outerShdw>
                </a:effectLst>
                <a:cs typeface="Titr" pitchFamily="2" charset="-78"/>
              </a:rPr>
              <a:t>آمديد</a:t>
            </a:r>
            <a:endParaRPr lang="en-US" sz="3600" dirty="0">
              <a:solidFill>
                <a:srgbClr val="0000FF"/>
              </a:solidFill>
              <a:effectLst>
                <a:outerShdw blurRad="38100" dist="38100" dir="2700000" algn="tl">
                  <a:srgbClr val="C0C0C0"/>
                </a:outerShdw>
              </a:effectLst>
              <a:cs typeface="Titr" pitchFamily="2" charset="-78"/>
            </a:endParaRPr>
          </a:p>
        </p:txBody>
      </p:sp>
      <p:sp>
        <p:nvSpPr>
          <p:cNvPr id="267275" name="Line 11"/>
          <p:cNvSpPr>
            <a:spLocks noChangeShapeType="1"/>
          </p:cNvSpPr>
          <p:nvPr/>
        </p:nvSpPr>
        <p:spPr bwMode="auto">
          <a:xfrm>
            <a:off x="2786050" y="5286388"/>
            <a:ext cx="3457575" cy="0"/>
          </a:xfrm>
          <a:prstGeom prst="line">
            <a:avLst/>
          </a:prstGeom>
          <a:noFill/>
          <a:ln w="38100">
            <a:solidFill>
              <a:schemeClr val="tx1"/>
            </a:solidFill>
            <a:round/>
            <a:headEnd/>
            <a:tailEnd/>
          </a:ln>
          <a:effectLst/>
        </p:spPr>
        <p:txBody>
          <a:bodyPr/>
          <a:lstStyle/>
          <a:p>
            <a:endParaRPr lang="en-US"/>
          </a:p>
        </p:txBody>
      </p:sp>
      <p:sp>
        <p:nvSpPr>
          <p:cNvPr id="267276" name="Line 12"/>
          <p:cNvSpPr>
            <a:spLocks noChangeShapeType="1"/>
          </p:cNvSpPr>
          <p:nvPr/>
        </p:nvSpPr>
        <p:spPr bwMode="auto">
          <a:xfrm>
            <a:off x="2786050" y="2071678"/>
            <a:ext cx="3457575" cy="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76"/>
                                        </p:tgtEl>
                                        <p:attrNameLst>
                                          <p:attrName>style.visibility</p:attrName>
                                        </p:attrNameLst>
                                      </p:cBhvr>
                                      <p:to>
                                        <p:strVal val="visible"/>
                                      </p:to>
                                    </p:set>
                                    <p:animEffect transition="in" filter="fade">
                                      <p:cBhvr>
                                        <p:cTn id="7" dur="1000"/>
                                        <p:tgtEl>
                                          <p:spTgt spid="2672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275"/>
                                        </p:tgtEl>
                                        <p:attrNameLst>
                                          <p:attrName>style.visibility</p:attrName>
                                        </p:attrNameLst>
                                      </p:cBhvr>
                                      <p:to>
                                        <p:strVal val="visible"/>
                                      </p:to>
                                    </p:set>
                                    <p:animEffect transition="in" filter="fade">
                                      <p:cBhvr>
                                        <p:cTn id="10" dur="1000"/>
                                        <p:tgtEl>
                                          <p:spTgt spid="2672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7272"/>
                                        </p:tgtEl>
                                        <p:attrNameLst>
                                          <p:attrName>style.visibility</p:attrName>
                                        </p:attrNameLst>
                                      </p:cBhvr>
                                      <p:to>
                                        <p:strVal val="visible"/>
                                      </p:to>
                                    </p:set>
                                    <p:animEffect transition="in" filter="fade">
                                      <p:cBhvr>
                                        <p:cTn id="13" dur="1000"/>
                                        <p:tgtEl>
                                          <p:spTgt spid="267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2" grpId="0"/>
      <p:bldP spid="267275" grpId="0" animBg="1"/>
      <p:bldP spid="2672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1F5C8A-09C6-4DB7-B3BD-58DE7C1CE03E}" type="slidenum">
              <a:rPr lang="fa-IR"/>
              <a:pPr/>
              <a:t>30</a:t>
            </a:fld>
            <a:endParaRPr lang="en-US"/>
          </a:p>
        </p:txBody>
      </p:sp>
      <p:sp>
        <p:nvSpPr>
          <p:cNvPr id="19458" name="AutoShape 2"/>
          <p:cNvSpPr>
            <a:spLocks noGrp="1" noChangeArrowheads="1"/>
          </p:cNvSpPr>
          <p:nvPr>
            <p:ph type="title"/>
          </p:nvPr>
        </p:nvSpPr>
        <p:spPr/>
        <p:txBody>
          <a:bodyPr/>
          <a:lstStyle/>
          <a:p>
            <a:pPr algn="ctr"/>
            <a:r>
              <a:rPr lang="fa-IR" sz="2800" b="1" kern="1200" dirty="0">
                <a:solidFill>
                  <a:srgbClr val="00FFFF"/>
                </a:solidFill>
                <a:latin typeface="Arial" charset="0"/>
                <a:ea typeface="+mn-ea"/>
                <a:cs typeface="Titr" pitchFamily="2" charset="-78"/>
              </a:rPr>
              <a:t>تفاوت آینده پژوهی و برنامه ریزی</a:t>
            </a:r>
            <a:endParaRPr lang="en-US" sz="2800" b="1" kern="1200" dirty="0">
              <a:solidFill>
                <a:srgbClr val="00FFFF"/>
              </a:solidFill>
              <a:latin typeface="Arial" charset="0"/>
              <a:ea typeface="+mn-ea"/>
              <a:cs typeface="Titr" pitchFamily="2" charset="-78"/>
            </a:endParaRPr>
          </a:p>
        </p:txBody>
      </p:sp>
      <p:sp>
        <p:nvSpPr>
          <p:cNvPr id="19459" name="Rectangle 3"/>
          <p:cNvSpPr>
            <a:spLocks noGrp="1" noChangeArrowheads="1"/>
          </p:cNvSpPr>
          <p:nvPr>
            <p:ph type="body" idx="1"/>
          </p:nvPr>
        </p:nvSpPr>
        <p:spPr>
          <a:xfrm>
            <a:off x="928662" y="1785926"/>
            <a:ext cx="7693025" cy="3724275"/>
          </a:xfrm>
        </p:spPr>
        <p:txBody>
          <a:bodyPr/>
          <a:lstStyle/>
          <a:p>
            <a:pPr algn="just" rtl="1"/>
            <a:r>
              <a:rPr lang="fa-IR" sz="2800" b="1" kern="1200" dirty="0">
                <a:latin typeface="Arial" charset="0"/>
                <a:cs typeface="Mitra" pitchFamily="2" charset="-78"/>
              </a:rPr>
              <a:t>برنامه ریزی به دنبال کنترل و بستن آینده است </a:t>
            </a:r>
            <a:endParaRPr lang="fa-IR" sz="2800" b="1" kern="1200" dirty="0" smtClean="0">
              <a:latin typeface="Arial" charset="0"/>
              <a:cs typeface="Mitra" pitchFamily="2" charset="-78"/>
            </a:endParaRPr>
          </a:p>
          <a:p>
            <a:pPr algn="just" rtl="1"/>
            <a:endParaRPr lang="fa-IR" sz="2800" b="1" kern="1200" dirty="0">
              <a:latin typeface="Arial" charset="0"/>
              <a:cs typeface="Mitra" pitchFamily="2" charset="-78"/>
            </a:endParaRPr>
          </a:p>
          <a:p>
            <a:pPr algn="just" rtl="1"/>
            <a:r>
              <a:rPr lang="fa-IR" sz="2800" b="1" kern="1200" dirty="0">
                <a:latin typeface="Arial" charset="0"/>
                <a:cs typeface="Mitra" pitchFamily="2" charset="-78"/>
              </a:rPr>
              <a:t>آینده پژوهی به دنبال گشودن و آشکارسازی آینده </a:t>
            </a:r>
            <a:r>
              <a:rPr lang="fa-IR" sz="2800" b="1" kern="1200" dirty="0" smtClean="0">
                <a:latin typeface="Arial" charset="0"/>
                <a:cs typeface="Mitra" pitchFamily="2" charset="-78"/>
              </a:rPr>
              <a:t>است</a:t>
            </a:r>
          </a:p>
          <a:p>
            <a:pPr algn="just" rtl="1"/>
            <a:endParaRPr lang="fa-IR" sz="2800" b="1" kern="1200" dirty="0">
              <a:latin typeface="Arial" charset="0"/>
              <a:cs typeface="Mitra" pitchFamily="2" charset="-78"/>
            </a:endParaRPr>
          </a:p>
          <a:p>
            <a:pPr algn="just" rtl="1">
              <a:buFont typeface="Wingdings" pitchFamily="2" charset="2"/>
              <a:buNone/>
            </a:pPr>
            <a:r>
              <a:rPr lang="fa-IR" sz="2800" b="1" kern="1200" dirty="0">
                <a:latin typeface="Arial" charset="0"/>
                <a:cs typeface="Mitra" pitchFamily="2" charset="-78"/>
              </a:rPr>
              <a:t>(حرکت از آینده های محتمل به سوی آینده های بدیل)</a:t>
            </a:r>
            <a:endParaRPr lang="en-US" sz="2800" b="1" kern="1200" dirty="0">
              <a:latin typeface="Arial" charset="0"/>
              <a:cs typeface="Mitra" pitchFamily="2" charset="-78"/>
            </a:endParaRPr>
          </a:p>
        </p:txBody>
      </p:sp>
    </p:spTree>
    <p:extLst>
      <p:ext uri="{BB962C8B-B14F-4D97-AF65-F5344CB8AC3E}">
        <p14:creationId xmlns="" xmlns:p14="http://schemas.microsoft.com/office/powerpoint/2010/main" val="354450480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5082F09D-773E-45F5-BF3B-17C806675447}" type="slidenum">
              <a:rPr lang="fa-IR"/>
              <a:pPr/>
              <a:t>31</a:t>
            </a:fld>
            <a:endParaRPr lang="en-US"/>
          </a:p>
        </p:txBody>
      </p:sp>
      <p:sp>
        <p:nvSpPr>
          <p:cNvPr id="20514" name="Rectangle 34"/>
          <p:cNvSpPr>
            <a:spLocks noGrp="1" noChangeArrowheads="1"/>
          </p:cNvSpPr>
          <p:nvPr>
            <p:ph type="title"/>
          </p:nvPr>
        </p:nvSpPr>
        <p:spPr/>
        <p:txBody>
          <a:bodyPr/>
          <a:lstStyle/>
          <a:p>
            <a:endParaRPr lang="en-US"/>
          </a:p>
        </p:txBody>
      </p:sp>
      <p:sp>
        <p:nvSpPr>
          <p:cNvPr id="20484"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0486" name="Rectangle 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0564" name="Group 84"/>
          <p:cNvGraphicFramePr>
            <a:graphicFrameLocks noGrp="1"/>
          </p:cNvGraphicFramePr>
          <p:nvPr>
            <p:ph idx="1"/>
          </p:nvPr>
        </p:nvGraphicFramePr>
        <p:xfrm>
          <a:off x="685800" y="228600"/>
          <a:ext cx="8001000" cy="6152135"/>
        </p:xfrm>
        <a:graphic>
          <a:graphicData uri="http://schemas.openxmlformats.org/drawingml/2006/table">
            <a:tbl>
              <a:tblPr rtl="1"/>
              <a:tblGrid>
                <a:gridCol w="4000500"/>
                <a:gridCol w="4000500"/>
              </a:tblGrid>
              <a:tr h="685800">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3200" b="1" i="0" u="none" strike="noStrike" cap="none" normalizeH="0" baseline="0" smtClean="0">
                          <a:ln>
                            <a:noFill/>
                          </a:ln>
                          <a:solidFill>
                            <a:srgbClr val="FF3300"/>
                          </a:solidFill>
                          <a:effectLst/>
                          <a:latin typeface="Arial" charset="0"/>
                          <a:cs typeface="B Titr" pitchFamily="2" charset="-78"/>
                        </a:rPr>
                        <a:t>برنامه ریزی</a:t>
                      </a:r>
                      <a:endParaRPr kumimoji="0" lang="en-US" sz="3200" b="1" i="0" u="none" strike="noStrike" cap="none" normalizeH="0" baseline="0" smtClean="0">
                        <a:ln>
                          <a:noFill/>
                        </a:ln>
                        <a:solidFill>
                          <a:srgbClr val="FF3300"/>
                        </a:solidFill>
                        <a:effectLst/>
                        <a:latin typeface="Arial" charset="0"/>
                        <a:cs typeface="B Titr"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3200" b="1" i="0" u="none" strike="noStrike" cap="none" normalizeH="0" baseline="0" smtClean="0">
                          <a:ln>
                            <a:noFill/>
                          </a:ln>
                          <a:solidFill>
                            <a:srgbClr val="FF3300"/>
                          </a:solidFill>
                          <a:effectLst/>
                          <a:latin typeface="Arial" charset="0"/>
                          <a:cs typeface="B Titr" pitchFamily="2" charset="-78"/>
                        </a:rPr>
                        <a:t>آینده پژوهی</a:t>
                      </a:r>
                      <a:r>
                        <a:rPr kumimoji="0" lang="fa-IR" sz="2800" b="0" i="0" u="none" strike="noStrike" cap="none" normalizeH="0" baseline="0" smtClean="0">
                          <a:ln>
                            <a:noFill/>
                          </a:ln>
                          <a:solidFill>
                            <a:schemeClr val="tx1"/>
                          </a:solidFill>
                          <a:effectLst/>
                          <a:latin typeface="Arial" charset="0"/>
                          <a:cs typeface="B Titr" pitchFamily="2" charset="-78"/>
                        </a:rPr>
                        <a:t> </a:t>
                      </a:r>
                    </a:p>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B Titr"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778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کوتاه مدت تر (یک تا 5 سال)</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بلندمدت تر (5 تا 50 سال) </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1200">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پیش بینی آینده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خلق آینده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5963">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انحراف آینده ها از یکدیگر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متعهد به آینده های بدیل معتبر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دیدگاه مبتنی بر واقعیت خشک</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تعابیر گوناگون از واقعیت</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توسط یک گروه خاص و قدرتمندان</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مشارکتی تر با حضور ذی نفعان</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2788">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به خود برنامه اهمیت می دهد</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به فرایند برنامه ریزی اهمیت می دهد</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ابزارگرا است</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کم تر ابزارگرا است (اقدام محور)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bl>
          </a:graphicData>
        </a:graphic>
      </p:graphicFrame>
    </p:spTree>
    <p:extLst>
      <p:ext uri="{BB962C8B-B14F-4D97-AF65-F5344CB8AC3E}">
        <p14:creationId xmlns="" xmlns:p14="http://schemas.microsoft.com/office/powerpoint/2010/main" val="127652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برنامه ريزي برپايه سناريو چيست ؟</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3543817"/>
          </a:xfrm>
          <a:prstGeom prst="rect">
            <a:avLst/>
          </a:prstGeom>
          <a:noFill/>
          <a:ln w="9525">
            <a:noFill/>
            <a:miter lim="800000"/>
            <a:headEnd/>
            <a:tailEnd/>
          </a:ln>
          <a:effectLst/>
        </p:spPr>
        <p:txBody>
          <a:bodyPr lIns="95784" tIns="47892" rIns="95784" bIns="47892">
            <a:spAutoFit/>
          </a:bodyPr>
          <a:lstStyle/>
          <a:p>
            <a:pPr lvl="0" algn="just" rtl="1"/>
            <a:r>
              <a:rPr lang="fa-IR" sz="2800" dirty="0" smtClean="0"/>
              <a:t>برنامه ريزي بر پايه سناريو روشي منظم و منضبط است که از آن براي کشف نيروهاي پيشران کليدي در متن تغييرات شتابان ، پيچيدگي هاي فوق العاده و عدم قطعيت هاي متعدد استفاده مي شود. از طريق اين روش، رهبران و مديران با نگاه به رويداد هاي غير منتظره در آينده و درک عميق پيامدهاي احتمالي آنها، چندين داستان يا روايت متمايز درباره آينده هاي ممکن را کشف و "تعريف" مي کنند. اين سناريوها ابزاري براي نظم بخشيدن به بينش ها و استنباط هاي رهبران و مديران هستند. </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برنامه ريزي برپايه سناريو چيست ؟</a:t>
            </a:r>
            <a:endParaRPr lang="en-US" sz="2800" dirty="0">
              <a:solidFill>
                <a:srgbClr val="00FFFF"/>
              </a:solidFill>
              <a:cs typeface="Titr" pitchFamily="2" charset="-78"/>
            </a:endParaRPr>
          </a:p>
        </p:txBody>
      </p:sp>
      <p:sp>
        <p:nvSpPr>
          <p:cNvPr id="287747" name="Text Box 3"/>
          <p:cNvSpPr txBox="1">
            <a:spLocks noChangeArrowheads="1"/>
          </p:cNvSpPr>
          <p:nvPr/>
        </p:nvSpPr>
        <p:spPr bwMode="auto">
          <a:xfrm>
            <a:off x="250825" y="1052513"/>
            <a:ext cx="8636000" cy="4405591"/>
          </a:xfrm>
          <a:prstGeom prst="rect">
            <a:avLst/>
          </a:prstGeom>
          <a:noFill/>
          <a:ln w="9525">
            <a:noFill/>
            <a:miter lim="800000"/>
            <a:headEnd/>
            <a:tailEnd/>
          </a:ln>
          <a:effectLst/>
        </p:spPr>
        <p:txBody>
          <a:bodyPr lIns="95784" tIns="47892" rIns="95784" bIns="47892">
            <a:spAutoFit/>
          </a:bodyPr>
          <a:lstStyle/>
          <a:p>
            <a:pPr lvl="0" algn="just" rtl="1"/>
            <a:r>
              <a:rPr lang="fa-IR" sz="2800" dirty="0" smtClean="0"/>
              <a:t>قصد اصلي برنامه ريزي برپايه سناريو اتخاذ تصميم هايي استراتژيک است که براي "همه آينده هاي ممکن" به اندازه کافي خردمندانه و پابرجا باشند. اگر هنگام تدوين سناريوها تفکر جدي صورت بگيرد، آنگاه اصلا مهم نيست که در آينده چه اتفاقي خواهد افتاد، زيرا دولت، شرکت يا سازمان در مقابل "هر اتفاقي" آماده است و مي تواند بر مسير اتفاقات آينده تاثير گذار باشد. در برنامه ريزي برپايه سناريو تلاش مي شود بر اساس فهم دلالت هاي انتخاب هاي امروز راه هاي اثر گذاري بر پيامدهاي آتي اين انتخابها در آينده کشف شوند.</a:t>
            </a:r>
            <a:br>
              <a:rPr lang="fa-IR" sz="2800" dirty="0" smtClean="0"/>
            </a:br>
            <a:r>
              <a:rPr lang="fa-IR" sz="2800" dirty="0" smtClean="0"/>
              <a:t/>
            </a:r>
            <a:br>
              <a:rPr lang="fa-IR" sz="2800" dirty="0" smtClean="0"/>
            </a:b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500" fill="hold"/>
                                        <p:tgtEl>
                                          <p:spTgt spid="287746"/>
                                        </p:tgtEl>
                                        <p:attrNameLst>
                                          <p:attrName>ppt_x</p:attrName>
                                        </p:attrNameLst>
                                      </p:cBhvr>
                                      <p:tavLst>
                                        <p:tav tm="0">
                                          <p:val>
                                            <p:strVal val="1+#ppt_w/2"/>
                                          </p:val>
                                        </p:tav>
                                        <p:tav tm="100000">
                                          <p:val>
                                            <p:strVal val="#ppt_x"/>
                                          </p:val>
                                        </p:tav>
                                      </p:tavLst>
                                    </p:anim>
                                    <p:anim calcmode="lin" valueType="num">
                                      <p:cBhvr additive="base">
                                        <p:cTn id="8" dur="500" fill="hold"/>
                                        <p:tgtEl>
                                          <p:spTgt spid="2877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7747"/>
                                        </p:tgtEl>
                                        <p:attrNameLst>
                                          <p:attrName>style.visibility</p:attrName>
                                        </p:attrNameLst>
                                      </p:cBhvr>
                                      <p:to>
                                        <p:strVal val="visible"/>
                                      </p:to>
                                    </p:set>
                                    <p:animEffect transition="in" filter="slide(fromTop)">
                                      <p:cBhvr>
                                        <p:cTn id="12" dur="500"/>
                                        <p:tgtEl>
                                          <p:spTgt spid="287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تاریخچه</a:t>
            </a:r>
            <a:r>
              <a:rPr lang="fa-IR" sz="2800" dirty="0" smtClean="0"/>
              <a:t> </a:t>
            </a:r>
            <a:r>
              <a:rPr lang="fa-IR" sz="2800" dirty="0" smtClean="0">
                <a:solidFill>
                  <a:srgbClr val="00FFFF"/>
                </a:solidFill>
                <a:cs typeface="Titr" pitchFamily="2" charset="-78"/>
              </a:rPr>
              <a:t>کاربرد برنامه ريزي بر پايه سناريو</a:t>
            </a:r>
            <a:endParaRPr lang="en-US" sz="2800" dirty="0">
              <a:solidFill>
                <a:srgbClr val="00FFFF"/>
              </a:solidFill>
              <a:cs typeface="Titr" pitchFamily="2" charset="-78"/>
            </a:endParaRPr>
          </a:p>
        </p:txBody>
      </p:sp>
      <p:sp>
        <p:nvSpPr>
          <p:cNvPr id="289795" name="Text Box 3"/>
          <p:cNvSpPr txBox="1">
            <a:spLocks noChangeArrowheads="1"/>
          </p:cNvSpPr>
          <p:nvPr/>
        </p:nvSpPr>
        <p:spPr bwMode="auto">
          <a:xfrm>
            <a:off x="250825" y="981075"/>
            <a:ext cx="8636000" cy="2897486"/>
          </a:xfrm>
          <a:prstGeom prst="rect">
            <a:avLst/>
          </a:prstGeom>
          <a:noFill/>
          <a:ln w="9525">
            <a:noFill/>
            <a:miter lim="800000"/>
            <a:headEnd/>
            <a:tailEnd/>
          </a:ln>
          <a:effectLst/>
        </p:spPr>
        <p:txBody>
          <a:bodyPr lIns="95784" tIns="47892" rIns="95784" bIns="47892">
            <a:spAutoFit/>
          </a:bodyPr>
          <a:lstStyle/>
          <a:p>
            <a:pPr algn="justLow" defTabSz="957263" rtl="1">
              <a:lnSpc>
                <a:spcPct val="130000"/>
              </a:lnSpc>
              <a:spcBef>
                <a:spcPct val="50000"/>
              </a:spcBef>
              <a:buFontTx/>
              <a:buChar char="•"/>
            </a:pPr>
            <a:r>
              <a:rPr lang="fa-IR" sz="2800" dirty="0" smtClean="0"/>
              <a:t>برنامه ريزي بر پايه سناريو بعد از جنگ جهاني دوم به عنوان روشي براي برنامه ريزي در بخش دفاعي- نظامي مطرح شد. نيروي هوايي آمريکا سعي کرد با استفاده از اين روش عمليات هاي ممکن دشمنان آمريکا را در آينده تصور کرده و بر اين اساس استراتژي هاي جنگي مختلف را طراحي کند. </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additive="base">
                                        <p:cTn id="7" dur="500" fill="hold"/>
                                        <p:tgtEl>
                                          <p:spTgt spid="289794"/>
                                        </p:tgtEl>
                                        <p:attrNameLst>
                                          <p:attrName>ppt_x</p:attrName>
                                        </p:attrNameLst>
                                      </p:cBhvr>
                                      <p:tavLst>
                                        <p:tav tm="0">
                                          <p:val>
                                            <p:strVal val="1+#ppt_w/2"/>
                                          </p:val>
                                        </p:tav>
                                        <p:tav tm="100000">
                                          <p:val>
                                            <p:strVal val="#ppt_x"/>
                                          </p:val>
                                        </p:tav>
                                      </p:tavLst>
                                    </p:anim>
                                    <p:anim calcmode="lin" valueType="num">
                                      <p:cBhvr additive="base">
                                        <p:cTn id="8" dur="500" fill="hold"/>
                                        <p:tgtEl>
                                          <p:spTgt spid="2897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9795"/>
                                        </p:tgtEl>
                                        <p:attrNameLst>
                                          <p:attrName>style.visibility</p:attrName>
                                        </p:attrNameLst>
                                      </p:cBhvr>
                                      <p:to>
                                        <p:strVal val="visible"/>
                                      </p:to>
                                    </p:set>
                                    <p:animEffect transition="in" filter="slide(fromTop)">
                                      <p:cBhvr>
                                        <p:cTn id="12" dur="500"/>
                                        <p:tgtEl>
                                          <p:spTgt spid="28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114300" y="11113"/>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تاریخچه</a:t>
            </a:r>
            <a:r>
              <a:rPr lang="fa-IR" sz="2800" dirty="0" smtClean="0"/>
              <a:t> </a:t>
            </a:r>
            <a:r>
              <a:rPr lang="fa-IR" sz="2800" dirty="0" smtClean="0">
                <a:solidFill>
                  <a:srgbClr val="00FFFF"/>
                </a:solidFill>
                <a:cs typeface="Titr" pitchFamily="2" charset="-78"/>
              </a:rPr>
              <a:t>کاربرد برنامه ريزي بر پايه سناريو</a:t>
            </a:r>
            <a:endParaRPr lang="en-US" sz="2800" dirty="0">
              <a:solidFill>
                <a:srgbClr val="00FFFF"/>
              </a:solidFill>
              <a:cs typeface="Titr" pitchFamily="2" charset="-78"/>
            </a:endParaRPr>
          </a:p>
        </p:txBody>
      </p:sp>
      <p:sp>
        <p:nvSpPr>
          <p:cNvPr id="290819" name="Text Box 3"/>
          <p:cNvSpPr txBox="1">
            <a:spLocks noChangeArrowheads="1"/>
          </p:cNvSpPr>
          <p:nvPr/>
        </p:nvSpPr>
        <p:spPr bwMode="auto">
          <a:xfrm>
            <a:off x="250825" y="1052513"/>
            <a:ext cx="8636000" cy="2897486"/>
          </a:xfrm>
          <a:prstGeom prst="rect">
            <a:avLst/>
          </a:prstGeom>
          <a:noFill/>
          <a:ln w="9525">
            <a:noFill/>
            <a:miter lim="800000"/>
            <a:headEnd/>
            <a:tailEnd/>
          </a:ln>
          <a:effectLst/>
        </p:spPr>
        <p:txBody>
          <a:bodyPr lIns="95784" tIns="47892" rIns="95784" bIns="47892">
            <a:spAutoFit/>
          </a:bodyPr>
          <a:lstStyle/>
          <a:p>
            <a:pPr algn="justLow" defTabSz="957263" rtl="1">
              <a:lnSpc>
                <a:spcPct val="130000"/>
              </a:lnSpc>
              <a:spcBef>
                <a:spcPct val="50000"/>
              </a:spcBef>
              <a:buFontTx/>
              <a:buChar char="•"/>
            </a:pPr>
            <a:r>
              <a:rPr lang="fa-IR" sz="2800" dirty="0" smtClean="0"/>
              <a:t>در دهه ۱۹۶۰ ، هرمان کان که خود در پروژه هاي آينده نگري نيروي هوايي آمريکا نقش عمده اي ايفاء کرد، روش برنامه ريزي بر پايه سناريو را به عنوان يک روش نوين برنامه ريزي در بخش غير نظامي معرفي کرد. وي بعدها به يکي از برجسته ترين آينده نگران آمريکا تبديل شد. </a:t>
            </a:r>
            <a:endParaRPr lang="fa-I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additive="base">
                                        <p:cTn id="7" dur="500" fill="hold"/>
                                        <p:tgtEl>
                                          <p:spTgt spid="290818"/>
                                        </p:tgtEl>
                                        <p:attrNameLst>
                                          <p:attrName>ppt_x</p:attrName>
                                        </p:attrNameLst>
                                      </p:cBhvr>
                                      <p:tavLst>
                                        <p:tav tm="0">
                                          <p:val>
                                            <p:strVal val="1+#ppt_w/2"/>
                                          </p:val>
                                        </p:tav>
                                        <p:tav tm="100000">
                                          <p:val>
                                            <p:strVal val="#ppt_x"/>
                                          </p:val>
                                        </p:tav>
                                      </p:tavLst>
                                    </p:anim>
                                    <p:anim calcmode="lin" valueType="num">
                                      <p:cBhvr additive="base">
                                        <p:cTn id="8" dur="500" fill="hold"/>
                                        <p:tgtEl>
                                          <p:spTgt spid="2908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0819"/>
                                        </p:tgtEl>
                                        <p:attrNameLst>
                                          <p:attrName>style.visibility</p:attrName>
                                        </p:attrNameLst>
                                      </p:cBhvr>
                                      <p:to>
                                        <p:strVal val="visible"/>
                                      </p:to>
                                    </p:set>
                                    <p:animEffect transition="in" filter="slide(fromTop)">
                                      <p:cBhvr>
                                        <p:cTn id="12" dur="5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360363" y="41275"/>
            <a:ext cx="8893176"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تاریخچه</a:t>
            </a:r>
            <a:r>
              <a:rPr lang="fa-IR" sz="2800" dirty="0" smtClean="0"/>
              <a:t> </a:t>
            </a:r>
            <a:r>
              <a:rPr lang="fa-IR" sz="2800" dirty="0" smtClean="0">
                <a:solidFill>
                  <a:srgbClr val="00FFFF"/>
                </a:solidFill>
                <a:cs typeface="Titr" pitchFamily="2" charset="-78"/>
              </a:rPr>
              <a:t>کاربرد برنامه ريزي بر پايه سناريو</a:t>
            </a:r>
            <a:endParaRPr lang="en-US" sz="2800" dirty="0">
              <a:solidFill>
                <a:srgbClr val="00FFFF"/>
              </a:solidFill>
              <a:cs typeface="Titr" pitchFamily="2" charset="-78"/>
            </a:endParaRPr>
          </a:p>
        </p:txBody>
      </p:sp>
      <p:sp>
        <p:nvSpPr>
          <p:cNvPr id="291843" name="Text Box 3"/>
          <p:cNvSpPr txBox="1">
            <a:spLocks noChangeArrowheads="1"/>
          </p:cNvSpPr>
          <p:nvPr/>
        </p:nvSpPr>
        <p:spPr bwMode="auto">
          <a:xfrm>
            <a:off x="250825" y="1052513"/>
            <a:ext cx="8636000" cy="1260115"/>
          </a:xfrm>
          <a:prstGeom prst="rect">
            <a:avLst/>
          </a:prstGeom>
          <a:noFill/>
          <a:ln w="9525">
            <a:noFill/>
            <a:miter lim="800000"/>
            <a:headEnd/>
            <a:tailEnd/>
          </a:ln>
          <a:effectLst/>
        </p:spPr>
        <p:txBody>
          <a:bodyPr lIns="95784" tIns="47892" rIns="95784" bIns="47892">
            <a:spAutoFit/>
          </a:bodyPr>
          <a:lstStyle/>
          <a:p>
            <a:pPr algn="justLow" defTabSz="957263" rtl="1">
              <a:lnSpc>
                <a:spcPct val="140000"/>
              </a:lnSpc>
              <a:spcBef>
                <a:spcPct val="50000"/>
              </a:spcBef>
            </a:pPr>
            <a:r>
              <a:rPr lang="fa-IR" sz="2800" dirty="0" smtClean="0"/>
              <a:t>در دهه ۱۹۷۰، آقاي پيرواک رئيس گروه برنامه ريزي شرکت نفتي شل ابعاد جديدي به برنامه ريزي بر پايه سناريو افزود. </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500" fill="hold"/>
                                        <p:tgtEl>
                                          <p:spTgt spid="291842"/>
                                        </p:tgtEl>
                                        <p:attrNameLst>
                                          <p:attrName>ppt_x</p:attrName>
                                        </p:attrNameLst>
                                      </p:cBhvr>
                                      <p:tavLst>
                                        <p:tav tm="0">
                                          <p:val>
                                            <p:strVal val="1+#ppt_w/2"/>
                                          </p:val>
                                        </p:tav>
                                        <p:tav tm="100000">
                                          <p:val>
                                            <p:strVal val="#ppt_x"/>
                                          </p:val>
                                        </p:tav>
                                      </p:tavLst>
                                    </p:anim>
                                    <p:anim calcmode="lin" valueType="num">
                                      <p:cBhvr additive="base">
                                        <p:cTn id="8" dur="500" fill="hold"/>
                                        <p:tgtEl>
                                          <p:spTgt spid="2918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1843"/>
                                        </p:tgtEl>
                                        <p:attrNameLst>
                                          <p:attrName>style.visibility</p:attrName>
                                        </p:attrNameLst>
                                      </p:cBhvr>
                                      <p:to>
                                        <p:strVal val="visible"/>
                                      </p:to>
                                    </p:set>
                                    <p:animEffect transition="in" filter="slide(fromTop)">
                                      <p:cBhvr>
                                        <p:cTn id="12" dur="500"/>
                                        <p:tgtEl>
                                          <p:spTgt spid="29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فرايند برنامه ريزي بر پايه سناريو</a:t>
            </a:r>
            <a:endParaRPr lang="en-US" sz="2800" dirty="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3716172"/>
          </a:xfrm>
          <a:prstGeom prst="rect">
            <a:avLst/>
          </a:prstGeom>
          <a:noFill/>
          <a:ln w="9525">
            <a:noFill/>
            <a:miter lim="800000"/>
            <a:headEnd/>
            <a:tailEnd/>
          </a:ln>
          <a:effectLst/>
        </p:spPr>
        <p:txBody>
          <a:bodyPr lIns="95784" tIns="47892" rIns="95784" bIns="47892">
            <a:spAutoFit/>
          </a:bodyPr>
          <a:lstStyle/>
          <a:p>
            <a:pPr marL="82550" algn="justLow" defTabSz="957263" rtl="1">
              <a:lnSpc>
                <a:spcPct val="120000"/>
              </a:lnSpc>
              <a:spcBef>
                <a:spcPct val="30000"/>
              </a:spcBef>
            </a:pPr>
            <a:r>
              <a:rPr lang="fa-IR" sz="2800" dirty="0" smtClean="0"/>
              <a:t>براي فعاليت در دنياي سرشار از عدم قطعيت، مديران بايد مفروضات خود را درباره مسير حرکت جهان با پرسش هاي فراوان " اگر اين طور شود چه؟" به چالش بکشند تا بتوانند جهان آينده را واضح تر ببينند. هدف برنامه ريزي بر پايه سناريو کمک به  مديران براي تغيير نگرش آنها نسبت به "واقعيات هاي پنداري" و نزديک کردن هر چه بيشتر ديدگاه آنها به "واقعيت هاي موجود" و يا "واقعيت هاي در حال ظهور" است. </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 گام اول: آشکار سازي تصميم</a:t>
            </a:r>
            <a:endParaRPr lang="en-US" sz="2800" dirty="0" smtClean="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4750301"/>
          </a:xfrm>
          <a:prstGeom prst="rect">
            <a:avLst/>
          </a:prstGeom>
          <a:noFill/>
          <a:ln w="9525">
            <a:noFill/>
            <a:miter lim="800000"/>
            <a:headEnd/>
            <a:tailEnd/>
          </a:ln>
          <a:effectLst/>
        </p:spPr>
        <p:txBody>
          <a:bodyPr lIns="95784" tIns="47892" rIns="95784" bIns="47892">
            <a:spAutoFit/>
          </a:bodyPr>
          <a:lstStyle/>
          <a:p>
            <a:pPr marL="82550" algn="justLow" defTabSz="957263" rtl="1">
              <a:lnSpc>
                <a:spcPct val="120000"/>
              </a:lnSpc>
              <a:spcBef>
                <a:spcPct val="30000"/>
              </a:spcBef>
            </a:pPr>
            <a:r>
              <a:rPr lang="fa-IR" sz="2800" dirty="0" smtClean="0"/>
              <a:t/>
            </a:r>
            <a:br>
              <a:rPr lang="fa-IR" sz="2800" dirty="0" smtClean="0"/>
            </a:br>
            <a:r>
              <a:rPr lang="fa-IR" sz="2800" dirty="0" smtClean="0"/>
              <a:t>رهبر يا مدير سازمان بايد درک درستي از انتخاب هاي خود داشته و بداند که در آينده نزديک و در حال تکوين بايد چه موضوعات مهمي را در دستورکار خود قرار دهد. واکنش رهبران و مديران به اين مسائل بسياري از عملکردهاي آينده سازمان آنها را مشخص مي کند. بنابراين در گام نخست بايد ماهيت تصميم هاي استراتژيک آشکار شود. اين گام با طرح پرسش هاي مناسب با توجه به ارزش ها، چشم انداز، اهداف و ماموريت سازمان انجام مي شود . اين پرسش ها مي توانند به شرح زير باشند :</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 گام اول: آشکار سازي تصميم</a:t>
            </a:r>
            <a:endParaRPr lang="en-US" sz="2800" dirty="0" smtClean="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3716172"/>
          </a:xfrm>
          <a:prstGeom prst="rect">
            <a:avLst/>
          </a:prstGeom>
          <a:noFill/>
          <a:ln w="9525">
            <a:noFill/>
            <a:miter lim="800000"/>
            <a:headEnd/>
            <a:tailEnd/>
          </a:ln>
          <a:effectLst/>
        </p:spPr>
        <p:txBody>
          <a:bodyPr lIns="95784" tIns="47892" rIns="95784" bIns="47892">
            <a:spAutoFit/>
          </a:bodyPr>
          <a:lstStyle/>
          <a:p>
            <a:pPr marL="82550" algn="r" defTabSz="957263" rtl="1">
              <a:lnSpc>
                <a:spcPct val="120000"/>
              </a:lnSpc>
              <a:spcBef>
                <a:spcPct val="30000"/>
              </a:spcBef>
            </a:pPr>
            <a:r>
              <a:rPr lang="fa-IR" sz="2800" dirty="0" smtClean="0"/>
              <a:t>صنعت و کسب و کار ما به کدام سمت در حال حرکت است؟</a:t>
            </a:r>
            <a:br>
              <a:rPr lang="fa-IR" sz="2800" dirty="0" smtClean="0"/>
            </a:br>
            <a:r>
              <a:rPr lang="fa-IR" sz="2800" dirty="0" smtClean="0"/>
              <a:t>مسير توسعه و رشد صنعت و يا کسب و کار ما چيست؟</a:t>
            </a:r>
            <a:br>
              <a:rPr lang="fa-IR" sz="2800" dirty="0" smtClean="0"/>
            </a:br>
            <a:r>
              <a:rPr lang="fa-IR" sz="2800" dirty="0" smtClean="0"/>
              <a:t>چه رويدادهايي ممکن است در توسعه و رشد صنعت و يا کسب و کار ما موثر بوده و ما را به اعمال تغييرات وادار کنند؟</a:t>
            </a:r>
            <a:br>
              <a:rPr lang="fa-IR" sz="2800" dirty="0" smtClean="0"/>
            </a:br>
            <a:r>
              <a:rPr lang="fa-IR" sz="2800" dirty="0" smtClean="0"/>
              <a:t>تحت چه شرايطي و در چه محيطي سازمان ما مي تواند موفق باشد؟ا</a:t>
            </a:r>
            <a:br>
              <a:rPr lang="fa-IR" sz="2800" dirty="0" smtClean="0"/>
            </a:br>
            <a:r>
              <a:rPr lang="fa-IR" sz="2800" dirty="0" smtClean="0"/>
              <a:t>تحت چه شرايطي و در چه محيطي سازمان ما در معرض خطر قرار مي گيرد؟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2641600" y="41275"/>
            <a:ext cx="4287854" cy="615553"/>
          </a:xfrm>
          <a:prstGeom prst="rect">
            <a:avLst/>
          </a:prstGeom>
          <a:noFill/>
          <a:ln w="9525">
            <a:noFill/>
            <a:miter lim="800000"/>
            <a:headEnd/>
            <a:tailEnd/>
          </a:ln>
          <a:effectLst/>
        </p:spPr>
        <p:txBody>
          <a:bodyPr wrap="square">
            <a:spAutoFit/>
          </a:bodyPr>
          <a:lstStyle/>
          <a:p>
            <a:pPr algn="ctr" rtl="1">
              <a:spcBef>
                <a:spcPct val="50000"/>
              </a:spcBef>
            </a:pPr>
            <a:r>
              <a:rPr lang="fa-IR" sz="3400" b="0" dirty="0" smtClean="0">
                <a:solidFill>
                  <a:srgbClr val="00FFFF"/>
                </a:solidFill>
                <a:cs typeface="B Titr" pitchFamily="2" charset="-78"/>
              </a:rPr>
              <a:t>پرسش هایی درباره  </a:t>
            </a:r>
            <a:r>
              <a:rPr lang="fa-IR" sz="3400" b="0" dirty="0">
                <a:solidFill>
                  <a:srgbClr val="00FFFF"/>
                </a:solidFill>
                <a:cs typeface="B Titr" pitchFamily="2" charset="-78"/>
              </a:rPr>
              <a:t>آينده</a:t>
            </a:r>
            <a:endParaRPr lang="en-US" sz="3400" b="0" dirty="0">
              <a:solidFill>
                <a:srgbClr val="00FFFF"/>
              </a:solidFill>
              <a:cs typeface="B Titr" pitchFamily="2" charset="-78"/>
            </a:endParaRPr>
          </a:p>
        </p:txBody>
      </p:sp>
      <p:sp>
        <p:nvSpPr>
          <p:cNvPr id="269315" name="Text Box 3"/>
          <p:cNvSpPr txBox="1">
            <a:spLocks noChangeArrowheads="1"/>
          </p:cNvSpPr>
          <p:nvPr/>
        </p:nvSpPr>
        <p:spPr bwMode="auto">
          <a:xfrm>
            <a:off x="323850" y="1125538"/>
            <a:ext cx="8532813" cy="2677656"/>
          </a:xfrm>
          <a:prstGeom prst="rect">
            <a:avLst/>
          </a:prstGeom>
          <a:noFill/>
          <a:ln w="9525">
            <a:noFill/>
            <a:miter lim="800000"/>
            <a:headEnd/>
            <a:tailEnd/>
          </a:ln>
          <a:effectLst/>
        </p:spPr>
        <p:txBody>
          <a:bodyPr>
            <a:spAutoFit/>
          </a:bodyPr>
          <a:lstStyle/>
          <a:p>
            <a:pPr algn="just" rtl="1">
              <a:lnSpc>
                <a:spcPct val="120000"/>
              </a:lnSpc>
              <a:buFontTx/>
              <a:buChar char="•"/>
            </a:pPr>
            <a:r>
              <a:rPr lang="fa-IR" sz="2800" dirty="0">
                <a:solidFill>
                  <a:srgbClr val="A50021"/>
                </a:solidFill>
              </a:rPr>
              <a:t> </a:t>
            </a:r>
            <a:r>
              <a:rPr lang="fa-IR" sz="2800" dirty="0" smtClean="0"/>
              <a:t>با چه آینده هایی مواجه خواهیم گشت ؟</a:t>
            </a:r>
          </a:p>
          <a:p>
            <a:pPr algn="just" rtl="1">
              <a:lnSpc>
                <a:spcPct val="120000"/>
              </a:lnSpc>
              <a:buFontTx/>
              <a:buChar char="•"/>
            </a:pPr>
            <a:endParaRPr lang="fa-IR" sz="2800" dirty="0" smtClean="0"/>
          </a:p>
          <a:p>
            <a:pPr algn="just" rtl="1">
              <a:lnSpc>
                <a:spcPct val="120000"/>
              </a:lnSpc>
              <a:buFontTx/>
              <a:buChar char="•"/>
            </a:pPr>
            <a:r>
              <a:rPr lang="fa-IR" sz="2800" dirty="0" smtClean="0"/>
              <a:t> آیا حوادث آینده مارا شگفت زده خواهند نمود؟</a:t>
            </a:r>
          </a:p>
          <a:p>
            <a:pPr algn="just" rtl="1">
              <a:lnSpc>
                <a:spcPct val="120000"/>
              </a:lnSpc>
              <a:buFontTx/>
              <a:buChar char="•"/>
            </a:pPr>
            <a:r>
              <a:rPr lang="fa-IR" sz="2800" dirty="0" smtClean="0"/>
              <a:t> </a:t>
            </a:r>
          </a:p>
          <a:p>
            <a:pPr algn="just" rtl="1">
              <a:lnSpc>
                <a:spcPct val="120000"/>
              </a:lnSpc>
              <a:buFontTx/>
              <a:buChar char="•"/>
            </a:pPr>
            <a:r>
              <a:rPr lang="fa-IR" sz="2800" dirty="0" smtClean="0"/>
              <a:t>آیا آمادگی رویارویی با رخدادهای آینده را داریم؟ </a:t>
            </a:r>
            <a:endParaRPr lang="en-US" sz="2600" dirty="0"/>
          </a:p>
        </p:txBody>
      </p:sp>
      <p:sp>
        <p:nvSpPr>
          <p:cNvPr id="269316" name="Text Box 4"/>
          <p:cNvSpPr txBox="1">
            <a:spLocks noChangeArrowheads="1"/>
          </p:cNvSpPr>
          <p:nvPr/>
        </p:nvSpPr>
        <p:spPr bwMode="auto">
          <a:xfrm>
            <a:off x="1547813" y="4797425"/>
            <a:ext cx="6048375" cy="854075"/>
          </a:xfrm>
          <a:prstGeom prst="rect">
            <a:avLst/>
          </a:prstGeom>
          <a:noFill/>
          <a:ln w="9525">
            <a:noFill/>
            <a:miter lim="800000"/>
            <a:headEnd/>
            <a:tailEnd/>
          </a:ln>
          <a:effectLst/>
        </p:spPr>
        <p:txBody>
          <a:bodyPr>
            <a:spAutoFit/>
          </a:bodyPr>
          <a:lstStyle/>
          <a:p>
            <a:pPr algn="ctr" rtl="1">
              <a:spcBef>
                <a:spcPct val="50000"/>
              </a:spcBef>
            </a:pPr>
            <a:r>
              <a:rPr lang="fa-IR" sz="5000">
                <a:solidFill>
                  <a:srgbClr val="0000FF"/>
                </a:solidFill>
                <a:effectLst>
                  <a:outerShdw blurRad="38100" dist="38100" dir="2700000" algn="tl">
                    <a:srgbClr val="C0C0C0"/>
                  </a:outerShdw>
                </a:effectLst>
                <a:cs typeface="Yagut" pitchFamily="2" charset="-78"/>
              </a:rPr>
              <a:t>شما چه</a:t>
            </a:r>
            <a:r>
              <a:rPr lang="fa-IR" sz="5000">
                <a:solidFill>
                  <a:srgbClr val="0000FF"/>
                </a:solidFill>
                <a:effectLst>
                  <a:outerShdw blurRad="38100" dist="38100" dir="2700000" algn="tl">
                    <a:srgbClr val="C0C0C0"/>
                  </a:outerShdw>
                </a:effectLst>
                <a:cs typeface="Arial" charset="0"/>
              </a:rPr>
              <a:t>‌</a:t>
            </a:r>
            <a:r>
              <a:rPr lang="fa-IR" sz="5000">
                <a:solidFill>
                  <a:srgbClr val="0000FF"/>
                </a:solidFill>
                <a:effectLst>
                  <a:outerShdw blurRad="38100" dist="38100" dir="2700000" algn="tl">
                    <a:srgbClr val="C0C0C0"/>
                  </a:outerShdw>
                </a:effectLst>
                <a:cs typeface="Yagut" pitchFamily="2" charset="-78"/>
              </a:rPr>
              <a:t>طور فكر مي</a:t>
            </a:r>
            <a:r>
              <a:rPr lang="fa-IR" sz="5000">
                <a:solidFill>
                  <a:srgbClr val="0000FF"/>
                </a:solidFill>
                <a:effectLst>
                  <a:outerShdw blurRad="38100" dist="38100" dir="2700000" algn="tl">
                    <a:srgbClr val="C0C0C0"/>
                  </a:outerShdw>
                </a:effectLst>
                <a:cs typeface="Arial" charset="0"/>
              </a:rPr>
              <a:t>‌</a:t>
            </a:r>
            <a:r>
              <a:rPr lang="fa-IR" sz="5000">
                <a:solidFill>
                  <a:srgbClr val="0000FF"/>
                </a:solidFill>
                <a:effectLst>
                  <a:outerShdw blurRad="38100" dist="38100" dir="2700000" algn="tl">
                    <a:srgbClr val="C0C0C0"/>
                  </a:outerShdw>
                </a:effectLst>
                <a:cs typeface="Yagut" pitchFamily="2" charset="-78"/>
              </a:rPr>
              <a:t>كنيد؟</a:t>
            </a:r>
            <a:endParaRPr lang="en-US" sz="5000">
              <a:solidFill>
                <a:srgbClr val="0000FF"/>
              </a:solidFill>
              <a:effectLst>
                <a:outerShdw blurRad="38100" dist="38100" dir="2700000" algn="tl">
                  <a:srgbClr val="C0C0C0"/>
                </a:outerShdw>
              </a:effectLst>
              <a:cs typeface="Yagut"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additive="base">
                                        <p:cTn id="7" dur="500" fill="hold"/>
                                        <p:tgtEl>
                                          <p:spTgt spid="269314"/>
                                        </p:tgtEl>
                                        <p:attrNameLst>
                                          <p:attrName>ppt_x</p:attrName>
                                        </p:attrNameLst>
                                      </p:cBhvr>
                                      <p:tavLst>
                                        <p:tav tm="0">
                                          <p:val>
                                            <p:strVal val="1+#ppt_w/2"/>
                                          </p:val>
                                        </p:tav>
                                        <p:tav tm="100000">
                                          <p:val>
                                            <p:strVal val="#ppt_x"/>
                                          </p:val>
                                        </p:tav>
                                      </p:tavLst>
                                    </p:anim>
                                    <p:anim calcmode="lin" valueType="num">
                                      <p:cBhvr additive="base">
                                        <p:cTn id="8" dur="500" fill="hold"/>
                                        <p:tgtEl>
                                          <p:spTgt spid="2693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69315">
                                            <p:txEl>
                                              <p:pRg st="0" end="0"/>
                                            </p:txEl>
                                          </p:spTgt>
                                        </p:tgtEl>
                                        <p:attrNameLst>
                                          <p:attrName>style.visibility</p:attrName>
                                        </p:attrNameLst>
                                      </p:cBhvr>
                                      <p:to>
                                        <p:strVal val="visible"/>
                                      </p:to>
                                    </p:set>
                                    <p:animEffect transition="in" filter="slide(fromTop)">
                                      <p:cBhvr>
                                        <p:cTn id="12" dur="500"/>
                                        <p:tgtEl>
                                          <p:spTgt spid="269315">
                                            <p:txEl>
                                              <p:pRg st="0" end="0"/>
                                            </p:txEl>
                                          </p:spTgt>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69315">
                                            <p:txEl>
                                              <p:pRg st="2" end="2"/>
                                            </p:txEl>
                                          </p:spTgt>
                                        </p:tgtEl>
                                        <p:attrNameLst>
                                          <p:attrName>style.visibility</p:attrName>
                                        </p:attrNameLst>
                                      </p:cBhvr>
                                      <p:to>
                                        <p:strVal val="visible"/>
                                      </p:to>
                                    </p:set>
                                    <p:animEffect transition="in" filter="slide(fromTop)">
                                      <p:cBhvr>
                                        <p:cTn id="16" dur="500"/>
                                        <p:tgtEl>
                                          <p:spTgt spid="269315">
                                            <p:txEl>
                                              <p:pRg st="2" end="2"/>
                                            </p:txEl>
                                          </p:spTgt>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269315">
                                            <p:txEl>
                                              <p:pRg st="3" end="3"/>
                                            </p:txEl>
                                          </p:spTgt>
                                        </p:tgtEl>
                                        <p:attrNameLst>
                                          <p:attrName>style.visibility</p:attrName>
                                        </p:attrNameLst>
                                      </p:cBhvr>
                                      <p:to>
                                        <p:strVal val="visible"/>
                                      </p:to>
                                    </p:set>
                                    <p:animEffect transition="in" filter="slide(fromTop)">
                                      <p:cBhvr>
                                        <p:cTn id="20" dur="500"/>
                                        <p:tgtEl>
                                          <p:spTgt spid="269315">
                                            <p:txEl>
                                              <p:pRg st="3" end="3"/>
                                            </p:txEl>
                                          </p:spTgt>
                                        </p:tgtEl>
                                      </p:cBhvr>
                                    </p:animEffect>
                                  </p:childTnLst>
                                </p:cTn>
                              </p:par>
                            </p:childTnLst>
                          </p:cTn>
                        </p:par>
                        <p:par>
                          <p:cTn id="21" fill="hold">
                            <p:stCondLst>
                              <p:cond delay="2000"/>
                            </p:stCondLst>
                            <p:childTnLst>
                              <p:par>
                                <p:cTn id="22" presetID="12" presetClass="entr" presetSubtype="1" fill="hold" nodeType="afterEffect">
                                  <p:stCondLst>
                                    <p:cond delay="0"/>
                                  </p:stCondLst>
                                  <p:childTnLst>
                                    <p:set>
                                      <p:cBhvr>
                                        <p:cTn id="23" dur="1" fill="hold">
                                          <p:stCondLst>
                                            <p:cond delay="0"/>
                                          </p:stCondLst>
                                        </p:cTn>
                                        <p:tgtEl>
                                          <p:spTgt spid="269315">
                                            <p:txEl>
                                              <p:pRg st="4" end="4"/>
                                            </p:txEl>
                                          </p:spTgt>
                                        </p:tgtEl>
                                        <p:attrNameLst>
                                          <p:attrName>style.visibility</p:attrName>
                                        </p:attrNameLst>
                                      </p:cBhvr>
                                      <p:to>
                                        <p:strVal val="visible"/>
                                      </p:to>
                                    </p:set>
                                    <p:animEffect transition="in" filter="slide(fromTop)">
                                      <p:cBhvr>
                                        <p:cTn id="24" dur="500"/>
                                        <p:tgtEl>
                                          <p:spTgt spid="269315">
                                            <p:txEl>
                                              <p:pRg st="4" end="4"/>
                                            </p:txEl>
                                          </p:spTgt>
                                        </p:tgtEl>
                                      </p:cBhvr>
                                    </p:animEffect>
                                  </p:childTnLst>
                                </p:cTn>
                              </p:par>
                            </p:childTnLst>
                          </p:cTn>
                        </p:par>
                        <p:par>
                          <p:cTn id="25" fill="hold">
                            <p:stCondLst>
                              <p:cond delay="2500"/>
                            </p:stCondLst>
                            <p:childTnLst>
                              <p:par>
                                <p:cTn id="26" presetID="51" presetClass="entr" presetSubtype="0" fill="hold" grpId="0" nodeType="afterEffect">
                                  <p:stCondLst>
                                    <p:cond delay="0"/>
                                  </p:stCondLst>
                                  <p:childTnLst>
                                    <p:set>
                                      <p:cBhvr>
                                        <p:cTn id="27" dur="1" fill="hold">
                                          <p:stCondLst>
                                            <p:cond delay="0"/>
                                          </p:stCondLst>
                                        </p:cTn>
                                        <p:tgtEl>
                                          <p:spTgt spid="269316"/>
                                        </p:tgtEl>
                                        <p:attrNameLst>
                                          <p:attrName>style.visibility</p:attrName>
                                        </p:attrNameLst>
                                      </p:cBhvr>
                                      <p:to>
                                        <p:strVal val="visible"/>
                                      </p:to>
                                    </p:set>
                                    <p:animEffect transition="in" filter="fade">
                                      <p:cBhvr>
                                        <p:cTn id="28" dur="385" decel="100000"/>
                                        <p:tgtEl>
                                          <p:spTgt spid="269316"/>
                                        </p:tgtEl>
                                      </p:cBhvr>
                                    </p:animEffect>
                                    <p:animScale>
                                      <p:cBhvr>
                                        <p:cTn id="29" dur="385" decel="100000"/>
                                        <p:tgtEl>
                                          <p:spTgt spid="269316"/>
                                        </p:tgtEl>
                                      </p:cBhvr>
                                      <p:from x="10000" y="10000"/>
                                      <p:to x="200000" y="450000"/>
                                    </p:animScale>
                                    <p:animScale>
                                      <p:cBhvr>
                                        <p:cTn id="30" dur="615" accel="100000" fill="hold">
                                          <p:stCondLst>
                                            <p:cond delay="385"/>
                                          </p:stCondLst>
                                        </p:cTn>
                                        <p:tgtEl>
                                          <p:spTgt spid="269316"/>
                                        </p:tgtEl>
                                      </p:cBhvr>
                                      <p:from x="200000" y="450000"/>
                                      <p:to x="100000" y="100000"/>
                                    </p:animScale>
                                    <p:set>
                                      <p:cBhvr>
                                        <p:cTn id="31" dur="385" fill="hold"/>
                                        <p:tgtEl>
                                          <p:spTgt spid="269316"/>
                                        </p:tgtEl>
                                        <p:attrNameLst>
                                          <p:attrName>ppt_x</p:attrName>
                                        </p:attrNameLst>
                                      </p:cBhvr>
                                      <p:to>
                                        <p:strVal val="(0.5)"/>
                                      </p:to>
                                    </p:set>
                                    <p:anim from="(0.5)" to="(#ppt_x)" calcmode="lin" valueType="num">
                                      <p:cBhvr>
                                        <p:cTn id="32" dur="615" accel="100000" fill="hold">
                                          <p:stCondLst>
                                            <p:cond delay="385"/>
                                          </p:stCondLst>
                                        </p:cTn>
                                        <p:tgtEl>
                                          <p:spTgt spid="269316"/>
                                        </p:tgtEl>
                                        <p:attrNameLst>
                                          <p:attrName>ppt_x</p:attrName>
                                        </p:attrNameLst>
                                      </p:cBhvr>
                                    </p:anim>
                                    <p:set>
                                      <p:cBhvr>
                                        <p:cTn id="33" dur="385" fill="hold"/>
                                        <p:tgtEl>
                                          <p:spTgt spid="269316"/>
                                        </p:tgtEl>
                                        <p:attrNameLst>
                                          <p:attrName>ppt_y</p:attrName>
                                        </p:attrNameLst>
                                      </p:cBhvr>
                                      <p:to>
                                        <p:strVal val="(#ppt_y+0.4)"/>
                                      </p:to>
                                    </p:set>
                                    <p:anim from="(#ppt_y+0.4)" to="(#ppt_y)" calcmode="lin" valueType="num">
                                      <p:cBhvr>
                                        <p:cTn id="34" dur="615" accel="100000" fill="hold">
                                          <p:stCondLst>
                                            <p:cond delay="385"/>
                                          </p:stCondLst>
                                        </p:cTn>
                                        <p:tgtEl>
                                          <p:spTgt spid="2693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 گام اول: آشکار سازي تصميم</a:t>
            </a:r>
            <a:endParaRPr lang="en-US" sz="2800" dirty="0" smtClean="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3177563"/>
          </a:xfrm>
          <a:prstGeom prst="rect">
            <a:avLst/>
          </a:prstGeom>
          <a:noFill/>
          <a:ln w="9525">
            <a:noFill/>
            <a:miter lim="800000"/>
            <a:headEnd/>
            <a:tailEnd/>
          </a:ln>
          <a:effectLst/>
        </p:spPr>
        <p:txBody>
          <a:bodyPr lIns="95784" tIns="47892" rIns="95784" bIns="47892">
            <a:spAutoFit/>
          </a:bodyPr>
          <a:lstStyle/>
          <a:p>
            <a:pPr marL="82550" algn="just" defTabSz="957263" rtl="1">
              <a:lnSpc>
                <a:spcPct val="120000"/>
              </a:lnSpc>
              <a:spcBef>
                <a:spcPct val="30000"/>
              </a:spcBef>
            </a:pPr>
            <a:r>
              <a:rPr lang="fa-IR" sz="2800" dirty="0" smtClean="0"/>
              <a:t>اين پرسش ها براي نفوذ به ذهن رهبران و مديران، که نوعا حالتي تدافعي دارد، با مقاومت هايي روبرو خواهد شد. بنابراين در اين مرحله ساختار ذهني موجود آزموده شده ومشخص مي شود که آيا ساختار ذهني رهبران و مديران ، آنها را از بهتر ديدن آينده هاي متعدد و مختلف محروم کرده است يا نه؟ اين مرحله همچنين شامل شناسائي "عوامل کليدي موفقيت" کسب و کار مي شود.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گام دوم : بدست آوردن و جمع آوري اطلاعات</a:t>
            </a:r>
            <a:endParaRPr lang="en-US" sz="2800" dirty="0" smtClean="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5267366"/>
          </a:xfrm>
          <a:prstGeom prst="rect">
            <a:avLst/>
          </a:prstGeom>
          <a:noFill/>
          <a:ln w="9525">
            <a:noFill/>
            <a:miter lim="800000"/>
            <a:headEnd/>
            <a:tailEnd/>
          </a:ln>
          <a:effectLst/>
        </p:spPr>
        <p:txBody>
          <a:bodyPr lIns="95784" tIns="47892" rIns="95784" bIns="47892">
            <a:spAutoFit/>
          </a:bodyPr>
          <a:lstStyle/>
          <a:p>
            <a:pPr marL="82550" algn="justLow" defTabSz="957263" rtl="1">
              <a:lnSpc>
                <a:spcPct val="120000"/>
              </a:lnSpc>
              <a:spcBef>
                <a:spcPct val="30000"/>
              </a:spcBef>
            </a:pPr>
            <a:r>
              <a:rPr lang="fa-IR" sz="2800" dirty="0" smtClean="0"/>
              <a:t>هنگام تدوين سناريوها، روايت داستان هايي که دانش کنوني مردم را نسبت به محيط پيراموني افزايش داده و درضمن نگرش آنها به واقعيت هاي جهان آينده را به چالش کشد، ضروري است. بنابراين فرايند تدوين سناريو لزوما شامل بدست آوردن و جمع آوري اطلاعات مي باشد. پس از جمع آوري اطلاعات طراحان مي توانند سئوالات اساسي و مهمي را مطرح کنند. يک طراح سناريو بايد به صورت همزمان بر روي موضوعات کليدي و مهم و نيز رويداد هاي غير منتظره احتمالي تمرکز کند. يکي از موضوعات مهم هنگام جمع آوري اطلاعات توجه ويژه به پيشرفت هاي علم و فنآوري و همه رويدادهايي است که به باورها و نظام هاي ارزشي مردم آينده شکل مي دهند.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28588" y="12700"/>
            <a:ext cx="8893175" cy="523220"/>
          </a:xfrm>
          <a:prstGeom prst="rect">
            <a:avLst/>
          </a:prstGeom>
          <a:noFill/>
          <a:ln w="9525">
            <a:noFill/>
            <a:miter lim="800000"/>
            <a:headEnd/>
            <a:tailEnd/>
          </a:ln>
          <a:effectLst/>
        </p:spPr>
        <p:txBody>
          <a:bodyPr>
            <a:spAutoFit/>
          </a:bodyPr>
          <a:lstStyle/>
          <a:p>
            <a:pPr algn="ctr" rtl="1">
              <a:spcBef>
                <a:spcPct val="50000"/>
              </a:spcBef>
            </a:pPr>
            <a:r>
              <a:rPr lang="fa-IR" sz="2800" dirty="0" smtClean="0">
                <a:solidFill>
                  <a:srgbClr val="00FFFF"/>
                </a:solidFill>
                <a:cs typeface="Titr" pitchFamily="2" charset="-78"/>
              </a:rPr>
              <a:t>گام سوم : شناسايي نيروهاي پيشران کليدي </a:t>
            </a:r>
            <a:endParaRPr lang="en-US" sz="2800" dirty="0" smtClean="0">
              <a:solidFill>
                <a:srgbClr val="00FFFF"/>
              </a:solidFill>
              <a:cs typeface="Titr" pitchFamily="2" charset="-78"/>
            </a:endParaRPr>
          </a:p>
        </p:txBody>
      </p:sp>
      <p:sp>
        <p:nvSpPr>
          <p:cNvPr id="293892" name="Text Box 4"/>
          <p:cNvSpPr txBox="1">
            <a:spLocks noChangeArrowheads="1"/>
          </p:cNvSpPr>
          <p:nvPr/>
        </p:nvSpPr>
        <p:spPr bwMode="auto">
          <a:xfrm>
            <a:off x="261938" y="1052513"/>
            <a:ext cx="8697912" cy="5267366"/>
          </a:xfrm>
          <a:prstGeom prst="rect">
            <a:avLst/>
          </a:prstGeom>
          <a:noFill/>
          <a:ln w="9525">
            <a:noFill/>
            <a:miter lim="800000"/>
            <a:headEnd/>
            <a:tailEnd/>
          </a:ln>
          <a:effectLst/>
        </p:spPr>
        <p:txBody>
          <a:bodyPr lIns="95784" tIns="47892" rIns="95784" bIns="47892">
            <a:spAutoFit/>
          </a:bodyPr>
          <a:lstStyle/>
          <a:p>
            <a:pPr marL="82550" algn="justLow" defTabSz="957263" rtl="1">
              <a:lnSpc>
                <a:spcPct val="120000"/>
              </a:lnSpc>
              <a:spcBef>
                <a:spcPct val="30000"/>
              </a:spcBef>
            </a:pPr>
            <a:r>
              <a:rPr lang="fa-IR" sz="2800" dirty="0" smtClean="0"/>
              <a:t>سومين فعاليت هنگام تدوين سناريوها، جستجوي "نيروهاي پيشران کليدي" است که "عوامل کليدي موفقيت" کسب و کار را تحت تاثير قرار مي دهند. به عنوان مثال قوانين و ضوابط دولتي مي تواند بر موفقيت کسب و کار تاثير داشته باشد اما بايد توجه کرد که علاوه بر قوانين دولتي، عوامل ناشناخته خارجي فراواني نيز وجود دارند. شناسايي و ارزيابي اين عوامل بنيادي نقطه عطف روش برنامه ريزي بر پايه سناريو است. شناسايي نيروهاي پيشران کليدي لزوما بايد به صورت گروهي انجام شود. عموما" شرکت ها کنترل کمتري بر نيروهاي پيشران دارند و تنها اهرم موثري که براي برخورد با آنها در اختيار دارند، شناسايي و فهم تاثيرات آنهاست.</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1+#ppt_w/2"/>
                                          </p:val>
                                        </p:tav>
                                        <p:tav tm="100000">
                                          <p:val>
                                            <p:strVal val="#ppt_x"/>
                                          </p:val>
                                        </p:tav>
                                      </p:tavLst>
                                    </p:anim>
                                    <p:anim calcmode="lin" valueType="num">
                                      <p:cBhvr additive="base">
                                        <p:cTn id="8" dur="500" fill="hold"/>
                                        <p:tgtEl>
                                          <p:spTgt spid="2938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slide(fromTop)">
                                      <p:cBhvr>
                                        <p:cTn id="12"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چهارم: آشکار سازي عناصر نسبتا" معين</a:t>
            </a:r>
            <a:endParaRPr lang="en-US" sz="2400" dirty="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3429940"/>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عناصر نسبتا" معين، که به زنجيره رويدادهاي خاص وابسته نيستند، شالوده توسعه سناريوها و منطق حاکم برآنها مي باشند. مثال بارز براي عناصر نسبتا" معين، رشد جمعيت يک کشور است. کاهش شديد نرخ زادوولد در دهه هاي ۱۹۶۰ و ۱۹۷۰ در شوروي سابق باعث شد تا اين کشور در اواسط دهه ۱۹۸۰ با معضل کمبود نيروي کار مواجه شود. اين مساله باعث بوجود آمدن مشکلات اقتصادي و سياسي فراواني در شوروي سابق شد. در دهه هاي ۶۰ و ۷۰ موضوع کاهش نيروي کار فعال دردهه ۸۰ در کشور شوروي سابق يک عنصر نسبتا" معين تلقي مي شد.</a:t>
            </a: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پنجم: شناسائي عدم قطعيت هاي بحراني</a:t>
            </a:r>
            <a:endParaRPr lang="en-US" sz="2400" dirty="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2497377"/>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در هر طرحي، عدم قطعيت هاي بحراني مختلفي وجود دارند و وظيفه اصلي هر طراح سناريو جستجو و يافتن آنهاست. اين عدم قطعيت ها اغلب با عناصر نسبتا" معين رابطه دارند. طراح سناريو با مورد سئوال قراردادن مفروضات خود درباره عناصر نسبتا" معين و پيگيري زنجيره روابط مي تواند برخي عدم قطعيت هاي بحراني را شناسايي کند.</a:t>
            </a: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پنجم: شناسائي عدم قطعيت هاي بحراني</a:t>
            </a:r>
            <a:endParaRPr lang="en-US" sz="2400" dirty="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3937771"/>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به عنوان مثال صنعت چاپ و نشر يک کشور خاص را در نظر بگيريد. "جمعيت با سواد" يک عنصر نسبتا" معين مي باشد زيرا به زنجيره رويداد هاي خاص وابسته نيست و مي توان با آمارگيري آن را تعيين کرد. ولي "فرهنگ مطالعه" يک عدم قطعيت بحراني است که به موضوعات گوناگوني همچون سياست هاي فرهنگي، آموزشي و اقتصادي و ديگر عوامل بستگي دارد. بنابراين سياست هاي کنوني آموزش و پرورش و ديگر نهاد هاي فرهنگي مي تواند بازار آينده صنعت چاپ و نشر را تحت تاثير قرار دهد.</a:t>
            </a:r>
            <a:br>
              <a:rPr lang="fa-IR" sz="2400" dirty="0" smtClean="0"/>
            </a:b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پنجم: شناسائي عدم قطعيت هاي بحراني</a:t>
            </a:r>
            <a:endParaRPr lang="en-US" sz="2400" dirty="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3051374"/>
          </a:xfrm>
          <a:prstGeom prst="rect">
            <a:avLst/>
          </a:prstGeom>
          <a:noFill/>
          <a:ln w="9525">
            <a:noFill/>
            <a:miter lim="800000"/>
            <a:headEnd/>
            <a:tailEnd/>
          </a:ln>
          <a:effectLst/>
        </p:spPr>
        <p:txBody>
          <a:bodyPr lIns="95784" tIns="47892" rIns="95784" bIns="47892">
            <a:spAutoFit/>
          </a:bodyPr>
          <a:lstStyle/>
          <a:p>
            <a:pPr algn="just" rtl="1"/>
            <a:endParaRPr lang="fa-IR" sz="2400" dirty="0" smtClean="0"/>
          </a:p>
          <a:p>
            <a:pPr algn="just" rtl="1"/>
            <a:r>
              <a:rPr lang="fa-IR" sz="2400" dirty="0" smtClean="0"/>
              <a:t>فرض هاي مختلف درباره عدم قطعيت هاي بحراني موجب تدوين سناريوهاي مختلف مي شود. يکي از روشهاي شناسائي عدم قطعيت هاي بحراني ، درجه بندي عوامل کليدي موفقيت و نيروهاي پيشران کليدي براساس دو معيار زير مي باشد:</a:t>
            </a:r>
          </a:p>
          <a:p>
            <a:pPr algn="just" rtl="1"/>
            <a:endParaRPr lang="en-US" sz="2400" dirty="0" smtClean="0"/>
          </a:p>
          <a:p>
            <a:pPr lvl="0" algn="just" rtl="1"/>
            <a:r>
              <a:rPr lang="fa-IR" sz="2400" dirty="0" smtClean="0"/>
              <a:t>درجه اهميت اين عوامل براي موفقيت در تصميم هاي شناسايي شده در گام اول</a:t>
            </a:r>
          </a:p>
          <a:p>
            <a:pPr lvl="0" algn="just" rtl="1"/>
            <a:endParaRPr lang="en-US" sz="2400" dirty="0" smtClean="0"/>
          </a:p>
          <a:p>
            <a:pPr lvl="0" algn="just" rtl="1"/>
            <a:r>
              <a:rPr lang="fa-IR" sz="2400" dirty="0" smtClean="0"/>
              <a:t>درجه نامعين بودن اين عوامل</a:t>
            </a:r>
            <a:endParaRPr lang="en-US"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 گام ششم: تدوين سناريوها</a:t>
            </a:r>
            <a:endParaRPr lang="en-US" sz="2400" dirty="0" smtClean="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3937771"/>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براساس فرض هاي مربوط به عناصر نسبتا" معين و عدم قطعيت هاي بحراني و چگونگي رفتار نيروهاي پيشران کليدي مي توان سناريوهاي مختلفي را تبيين و تدوين کرد. در واقع سه محور مذكور چارچوبي مفهومي براي اکتشاف آينده هاي ممکن متعدد فراهم مي آورند. هنگام تدوين سناريوها بهتر است از گروهي افراد که در شرکت، سازمان يا دولت مسووليت تصميم گيري ندارند، استفاده شود. هر يک ازاعضاي گروه تحقيق خود را انجام داده و سپس در جلسه اي مشترک به پرسش هايي همچون موارد زير پاسخ مي دهند.</a:t>
            </a:r>
            <a:br>
              <a:rPr lang="fa-IR" sz="2400" dirty="0" smtClean="0"/>
            </a:b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 گام ششم: تدوين سناريوها</a:t>
            </a:r>
            <a:endParaRPr lang="en-US" sz="2400" dirty="0" smtClean="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3937771"/>
          </a:xfrm>
          <a:prstGeom prst="rect">
            <a:avLst/>
          </a:prstGeom>
          <a:noFill/>
          <a:ln w="9525">
            <a:noFill/>
            <a:miter lim="800000"/>
            <a:headEnd/>
            <a:tailEnd/>
          </a:ln>
          <a:effectLst/>
        </p:spPr>
        <p:txBody>
          <a:bodyPr lIns="95784" tIns="47892" rIns="95784" bIns="47892">
            <a:spAutoFit/>
          </a:bodyPr>
          <a:lstStyle/>
          <a:p>
            <a:pPr marL="82550" algn="r" defTabSz="957263" rtl="1">
              <a:lnSpc>
                <a:spcPct val="130000"/>
              </a:lnSpc>
              <a:spcBef>
                <a:spcPct val="30000"/>
              </a:spcBef>
            </a:pPr>
            <a:r>
              <a:rPr lang="fa-IR" sz="2400" dirty="0" smtClean="0"/>
              <a:t/>
            </a:r>
            <a:br>
              <a:rPr lang="fa-IR" sz="2400" dirty="0" smtClean="0"/>
            </a:br>
            <a:r>
              <a:rPr lang="fa-IR" sz="2400" dirty="0" smtClean="0"/>
              <a:t>نيروهاي پيشران کليدي کدام ها هستند؟</a:t>
            </a:r>
            <a:br>
              <a:rPr lang="fa-IR" sz="2400" dirty="0" smtClean="0"/>
            </a:br>
            <a:r>
              <a:rPr lang="fa-IR" sz="2400" dirty="0" smtClean="0"/>
              <a:t>چه موضوعاتي نامشخص و مبهم هستند؟</a:t>
            </a:r>
            <a:br>
              <a:rPr lang="fa-IR" sz="2400" dirty="0" smtClean="0"/>
            </a:br>
            <a:r>
              <a:rPr lang="fa-IR" sz="2400" dirty="0" smtClean="0"/>
              <a:t>چه آينده هايي غير قابل اجتناب هستند؟</a:t>
            </a:r>
            <a:br>
              <a:rPr lang="fa-IR" sz="2400" dirty="0" smtClean="0"/>
            </a:br>
            <a:r>
              <a:rPr lang="fa-IR" sz="2400" dirty="0" smtClean="0"/>
              <a:t/>
            </a:r>
            <a:br>
              <a:rPr lang="fa-IR" sz="2400" dirty="0" smtClean="0"/>
            </a:br>
            <a:r>
              <a:rPr lang="fa-IR" sz="2400" dirty="0" smtClean="0"/>
              <a:t>هدف از اين کار ترسيم نمودارها و انتخابهاي مختلف براي تصميم اصلي است. بايد نمودارهايي ترسيم کرد که پويايي موقعيت هاي مختلف را به خوبي نشان داده و با تصميم مدنظر ارتباط اثر بخش تري داشته باشد.</a:t>
            </a: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هفتم: تحليل تصميم</a:t>
            </a:r>
            <a:endParaRPr lang="en-US" sz="2400" dirty="0" smtClean="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2977508"/>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پس از تدوين سناريوها بايد به تصميم هاي شناسائي شده در گام اول بازگشت. بايد ديد که عملكرد هر يک از تصميم ها در هر يک از سناريوها چطور به نظر مي رسند؟ نقاط ضعف و آسيب پذير آشکار آنها کدام است؟ آيا تصميم هاي استراتژيک در همه سناريوها عملکرد خوبي دارند يا فقط در يک يا دو مورد از آنها؟</a:t>
            </a:r>
            <a:br>
              <a:rPr lang="fa-IR" sz="2400" dirty="0" smtClean="0"/>
            </a:br>
            <a:r>
              <a:rPr lang="fa-IR" sz="2400" dirty="0" smtClean="0"/>
              <a:t/>
            </a:r>
            <a:br>
              <a:rPr lang="fa-IR" sz="2400" dirty="0" smtClean="0"/>
            </a:b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338138" y="41275"/>
            <a:ext cx="8893176" cy="579438"/>
          </a:xfrm>
          <a:prstGeom prst="rect">
            <a:avLst/>
          </a:prstGeom>
          <a:noFill/>
          <a:ln w="9525">
            <a:noFill/>
            <a:miter lim="800000"/>
            <a:headEnd/>
            <a:tailEnd/>
          </a:ln>
          <a:effectLst/>
        </p:spPr>
        <p:txBody>
          <a:bodyPr>
            <a:spAutoFit/>
          </a:bodyPr>
          <a:lstStyle/>
          <a:p>
            <a:pPr algn="ctr" rtl="1">
              <a:spcBef>
                <a:spcPct val="50000"/>
              </a:spcBef>
            </a:pPr>
            <a:r>
              <a:rPr lang="fa-IR" sz="3200" dirty="0">
                <a:solidFill>
                  <a:srgbClr val="00FFFF"/>
                </a:solidFill>
                <a:cs typeface="Titr" pitchFamily="2" charset="-78"/>
              </a:rPr>
              <a:t>آينده نياز به </a:t>
            </a:r>
            <a:r>
              <a:rPr lang="fa-IR" sz="3200" dirty="0" smtClean="0">
                <a:solidFill>
                  <a:srgbClr val="00FFFF"/>
                </a:solidFill>
                <a:cs typeface="Titr" pitchFamily="2" charset="-78"/>
              </a:rPr>
              <a:t>شناخت </a:t>
            </a:r>
            <a:r>
              <a:rPr lang="fa-IR" sz="3200" dirty="0">
                <a:solidFill>
                  <a:srgbClr val="00FFFF"/>
                </a:solidFill>
                <a:cs typeface="Titr" pitchFamily="2" charset="-78"/>
              </a:rPr>
              <a:t>دارد، چون با گذشته متفاوت است</a:t>
            </a:r>
            <a:endParaRPr lang="en-US" sz="3200" dirty="0">
              <a:solidFill>
                <a:srgbClr val="00FFFF"/>
              </a:solidFill>
              <a:cs typeface="Titr" pitchFamily="2" charset="-78"/>
            </a:endParaRPr>
          </a:p>
        </p:txBody>
      </p:sp>
      <p:grpSp>
        <p:nvGrpSpPr>
          <p:cNvPr id="271367" name="Group 7"/>
          <p:cNvGrpSpPr>
            <a:grpSpLocks/>
          </p:cNvGrpSpPr>
          <p:nvPr/>
        </p:nvGrpSpPr>
        <p:grpSpPr bwMode="auto">
          <a:xfrm>
            <a:off x="323850" y="1125538"/>
            <a:ext cx="8532813" cy="2813050"/>
            <a:chOff x="204" y="709"/>
            <a:chExt cx="5375" cy="1772"/>
          </a:xfrm>
        </p:grpSpPr>
        <p:sp>
          <p:nvSpPr>
            <p:cNvPr id="271363" name="Text Box 3"/>
            <p:cNvSpPr txBox="1">
              <a:spLocks noChangeArrowheads="1"/>
            </p:cNvSpPr>
            <p:nvPr/>
          </p:nvSpPr>
          <p:spPr bwMode="auto">
            <a:xfrm>
              <a:off x="204" y="709"/>
              <a:ext cx="5375" cy="1772"/>
            </a:xfrm>
            <a:prstGeom prst="rect">
              <a:avLst/>
            </a:prstGeom>
            <a:noFill/>
            <a:ln w="9525">
              <a:noFill/>
              <a:miter lim="800000"/>
              <a:headEnd/>
              <a:tailEnd/>
            </a:ln>
            <a:effectLst/>
          </p:spPr>
          <p:txBody>
            <a:bodyPr>
              <a:spAutoFit/>
            </a:bodyPr>
            <a:lstStyle/>
            <a:p>
              <a:pPr algn="just" rtl="1">
                <a:lnSpc>
                  <a:spcPct val="130000"/>
                </a:lnSpc>
              </a:pPr>
              <a:r>
                <a:rPr lang="fa-IR" sz="2600" dirty="0"/>
                <a:t>هر لحظه ده‌ها ”</a:t>
              </a:r>
              <a:r>
                <a:rPr lang="fa-IR" sz="2800" dirty="0">
                  <a:solidFill>
                    <a:srgbClr val="A50021"/>
                  </a:solidFill>
                </a:rPr>
                <a:t>سوناميِ تغيير</a:t>
              </a:r>
              <a:r>
                <a:rPr lang="fa-IR" sz="2600" dirty="0"/>
                <a:t>“ در گوشه و كنار جهان رخ مي‌دهد. اين سونامي‌ها مي‌توانند هر چيز را تغيير </a:t>
              </a:r>
              <a:r>
                <a:rPr lang="fa-IR" sz="2600" dirty="0" smtClean="0"/>
                <a:t>دهند.</a:t>
              </a:r>
              <a:endParaRPr lang="fa-IR" sz="2600" dirty="0"/>
            </a:p>
            <a:p>
              <a:pPr algn="just" rtl="1">
                <a:lnSpc>
                  <a:spcPct val="130000"/>
                </a:lnSpc>
              </a:pPr>
              <a:r>
                <a:rPr lang="fa-IR" sz="2600" dirty="0"/>
                <a:t>هر جامعه‌اي كه نتواند اين </a:t>
              </a:r>
              <a:r>
                <a:rPr lang="fa-IR" sz="2800" dirty="0">
                  <a:solidFill>
                    <a:srgbClr val="A50021"/>
                  </a:solidFill>
                </a:rPr>
                <a:t>تغييرها</a:t>
              </a:r>
              <a:r>
                <a:rPr lang="fa-IR" sz="2600" dirty="0"/>
                <a:t> و </a:t>
              </a:r>
              <a:r>
                <a:rPr lang="fa-IR" sz="2800" dirty="0">
                  <a:solidFill>
                    <a:srgbClr val="A50021"/>
                  </a:solidFill>
                </a:rPr>
                <a:t>پيامدهاي</a:t>
              </a:r>
              <a:r>
                <a:rPr lang="fa-IR" sz="2600" dirty="0"/>
                <a:t> آن‌ها بر زندگي، </a:t>
              </a:r>
              <a:r>
                <a:rPr lang="fa-IR" sz="2600" dirty="0" smtClean="0"/>
                <a:t>كسب‌وكارها،اقتصاد،فرهنگ ، </a:t>
              </a:r>
              <a:r>
                <a:rPr lang="fa-IR" sz="2600" dirty="0"/>
                <a:t>امنيت و </a:t>
              </a:r>
              <a:r>
                <a:rPr lang="fa-IR" sz="2600" dirty="0" smtClean="0"/>
                <a:t>دفاع </a:t>
              </a:r>
              <a:r>
                <a:rPr lang="fa-IR" sz="2600" dirty="0"/>
                <a:t>و غيره را </a:t>
              </a:r>
              <a:r>
                <a:rPr lang="fa-IR" sz="2600" dirty="0" smtClean="0"/>
                <a:t>درک وفهم </a:t>
              </a:r>
              <a:r>
                <a:rPr lang="fa-IR" sz="2600" dirty="0"/>
                <a:t>كند و با آمادگي قبلي به استقبال آن‌ها برود، بي‌گمان ”</a:t>
              </a:r>
              <a:r>
                <a:rPr lang="fa-IR" sz="2800" dirty="0">
                  <a:solidFill>
                    <a:srgbClr val="A50021"/>
                  </a:solidFill>
                </a:rPr>
                <a:t>غافل‌گير</a:t>
              </a:r>
              <a:r>
                <a:rPr lang="fa-IR" sz="2600" dirty="0"/>
                <a:t>“ خواهد شد.</a:t>
              </a:r>
            </a:p>
          </p:txBody>
        </p:sp>
        <p:sp>
          <p:nvSpPr>
            <p:cNvPr id="271364" name="Text Box 4"/>
            <p:cNvSpPr txBox="1">
              <a:spLocks noChangeArrowheads="1"/>
            </p:cNvSpPr>
            <p:nvPr/>
          </p:nvSpPr>
          <p:spPr bwMode="auto">
            <a:xfrm>
              <a:off x="2062" y="1098"/>
              <a:ext cx="409" cy="308"/>
            </a:xfrm>
            <a:prstGeom prst="rect">
              <a:avLst/>
            </a:prstGeom>
            <a:noFill/>
            <a:ln w="9525">
              <a:noFill/>
              <a:miter lim="800000"/>
              <a:headEnd/>
              <a:tailEnd/>
            </a:ln>
            <a:effectLst/>
          </p:spPr>
          <p:txBody>
            <a:bodyPr>
              <a:spAutoFit/>
            </a:bodyPr>
            <a:lstStyle/>
            <a:p>
              <a:pPr>
                <a:spcBef>
                  <a:spcPct val="50000"/>
                </a:spcBef>
              </a:pPr>
              <a:r>
                <a:rPr lang="fa-IR" sz="2600"/>
                <a:t>ّ</a:t>
              </a:r>
              <a:endParaRPr lang="en-US" sz="2600"/>
            </a:p>
          </p:txBody>
        </p:sp>
      </p:grpSp>
      <p:sp>
        <p:nvSpPr>
          <p:cNvPr id="271366" name="Text Box 6"/>
          <p:cNvSpPr txBox="1">
            <a:spLocks noChangeArrowheads="1"/>
          </p:cNvSpPr>
          <p:nvPr/>
        </p:nvSpPr>
        <p:spPr bwMode="auto">
          <a:xfrm>
            <a:off x="1547813" y="4797425"/>
            <a:ext cx="6048375" cy="1616075"/>
          </a:xfrm>
          <a:prstGeom prst="rect">
            <a:avLst/>
          </a:prstGeom>
          <a:noFill/>
          <a:ln w="9525">
            <a:noFill/>
            <a:miter lim="800000"/>
            <a:headEnd/>
            <a:tailEnd/>
          </a:ln>
          <a:effectLst/>
        </p:spPr>
        <p:txBody>
          <a:bodyPr>
            <a:spAutoFit/>
          </a:bodyPr>
          <a:lstStyle/>
          <a:p>
            <a:pPr algn="ctr" rtl="1">
              <a:spcBef>
                <a:spcPct val="50000"/>
              </a:spcBef>
            </a:pPr>
            <a:r>
              <a:rPr lang="fa-IR" sz="5000">
                <a:solidFill>
                  <a:srgbClr val="0000FF"/>
                </a:solidFill>
                <a:effectLst>
                  <a:outerShdw blurRad="38100" dist="38100" dir="2700000" algn="tl">
                    <a:srgbClr val="C0C0C0"/>
                  </a:outerShdw>
                </a:effectLst>
                <a:cs typeface="Yagut" pitchFamily="2" charset="-78"/>
              </a:rPr>
              <a:t>نتيجه‌ي اين غافل‌گيري را حدس بزنيد!</a:t>
            </a:r>
            <a:endParaRPr lang="en-US" sz="5000">
              <a:solidFill>
                <a:srgbClr val="0000FF"/>
              </a:solidFill>
              <a:effectLst>
                <a:outerShdw blurRad="38100" dist="38100" dir="2700000" algn="tl">
                  <a:srgbClr val="C0C0C0"/>
                </a:outerShdw>
              </a:effectLst>
              <a:cs typeface="Yagut"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additive="base">
                                        <p:cTn id="7" dur="500" fill="hold"/>
                                        <p:tgtEl>
                                          <p:spTgt spid="271362"/>
                                        </p:tgtEl>
                                        <p:attrNameLst>
                                          <p:attrName>ppt_x</p:attrName>
                                        </p:attrNameLst>
                                      </p:cBhvr>
                                      <p:tavLst>
                                        <p:tav tm="0">
                                          <p:val>
                                            <p:strVal val="1+#ppt_w/2"/>
                                          </p:val>
                                        </p:tav>
                                        <p:tav tm="100000">
                                          <p:val>
                                            <p:strVal val="#ppt_x"/>
                                          </p:val>
                                        </p:tav>
                                      </p:tavLst>
                                    </p:anim>
                                    <p:anim calcmode="lin" valueType="num">
                                      <p:cBhvr additive="base">
                                        <p:cTn id="8" dur="500" fill="hold"/>
                                        <p:tgtEl>
                                          <p:spTgt spid="2713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71367"/>
                                        </p:tgtEl>
                                        <p:attrNameLst>
                                          <p:attrName>style.visibility</p:attrName>
                                        </p:attrNameLst>
                                      </p:cBhvr>
                                      <p:to>
                                        <p:strVal val="visible"/>
                                      </p:to>
                                    </p:set>
                                    <p:animEffect transition="in" filter="slide(fromTop)">
                                      <p:cBhvr>
                                        <p:cTn id="12" dur="500"/>
                                        <p:tgtEl>
                                          <p:spTgt spid="271367"/>
                                        </p:tgtEl>
                                      </p:cBhvr>
                                    </p:animEffect>
                                  </p:childTnLst>
                                </p:cTn>
                              </p:par>
                            </p:childTnLst>
                          </p:cTn>
                        </p:par>
                        <p:par>
                          <p:cTn id="13" fill="hold">
                            <p:stCondLst>
                              <p:cond delay="1000"/>
                            </p:stCondLst>
                            <p:childTnLst>
                              <p:par>
                                <p:cTn id="14" presetID="51" presetClass="entr" presetSubtype="0" fill="hold" grpId="0" nodeType="afterEffect">
                                  <p:stCondLst>
                                    <p:cond delay="0"/>
                                  </p:stCondLst>
                                  <p:childTnLst>
                                    <p:set>
                                      <p:cBhvr>
                                        <p:cTn id="15" dur="1" fill="hold">
                                          <p:stCondLst>
                                            <p:cond delay="0"/>
                                          </p:stCondLst>
                                        </p:cTn>
                                        <p:tgtEl>
                                          <p:spTgt spid="271366"/>
                                        </p:tgtEl>
                                        <p:attrNameLst>
                                          <p:attrName>style.visibility</p:attrName>
                                        </p:attrNameLst>
                                      </p:cBhvr>
                                      <p:to>
                                        <p:strVal val="visible"/>
                                      </p:to>
                                    </p:set>
                                    <p:animEffect transition="in" filter="fade">
                                      <p:cBhvr>
                                        <p:cTn id="16" dur="385" decel="100000"/>
                                        <p:tgtEl>
                                          <p:spTgt spid="271366"/>
                                        </p:tgtEl>
                                      </p:cBhvr>
                                    </p:animEffect>
                                    <p:animScale>
                                      <p:cBhvr>
                                        <p:cTn id="17" dur="385" decel="100000"/>
                                        <p:tgtEl>
                                          <p:spTgt spid="271366"/>
                                        </p:tgtEl>
                                      </p:cBhvr>
                                      <p:from x="10000" y="10000"/>
                                      <p:to x="200000" y="450000"/>
                                    </p:animScale>
                                    <p:animScale>
                                      <p:cBhvr>
                                        <p:cTn id="18" dur="615" accel="100000" fill="hold">
                                          <p:stCondLst>
                                            <p:cond delay="385"/>
                                          </p:stCondLst>
                                        </p:cTn>
                                        <p:tgtEl>
                                          <p:spTgt spid="271366"/>
                                        </p:tgtEl>
                                      </p:cBhvr>
                                      <p:from x="200000" y="450000"/>
                                      <p:to x="100000" y="100000"/>
                                    </p:animScale>
                                    <p:set>
                                      <p:cBhvr>
                                        <p:cTn id="19" dur="385" fill="hold"/>
                                        <p:tgtEl>
                                          <p:spTgt spid="271366"/>
                                        </p:tgtEl>
                                        <p:attrNameLst>
                                          <p:attrName>ppt_x</p:attrName>
                                        </p:attrNameLst>
                                      </p:cBhvr>
                                      <p:to>
                                        <p:strVal val="(0.5)"/>
                                      </p:to>
                                    </p:set>
                                    <p:anim from="(0.5)" to="(#ppt_x)" calcmode="lin" valueType="num">
                                      <p:cBhvr>
                                        <p:cTn id="20" dur="615" accel="100000" fill="hold">
                                          <p:stCondLst>
                                            <p:cond delay="385"/>
                                          </p:stCondLst>
                                        </p:cTn>
                                        <p:tgtEl>
                                          <p:spTgt spid="271366"/>
                                        </p:tgtEl>
                                        <p:attrNameLst>
                                          <p:attrName>ppt_x</p:attrName>
                                        </p:attrNameLst>
                                      </p:cBhvr>
                                    </p:anim>
                                    <p:set>
                                      <p:cBhvr>
                                        <p:cTn id="21" dur="385" fill="hold"/>
                                        <p:tgtEl>
                                          <p:spTgt spid="271366"/>
                                        </p:tgtEl>
                                        <p:attrNameLst>
                                          <p:attrName>ppt_y</p:attrName>
                                        </p:attrNameLst>
                                      </p:cBhvr>
                                      <p:to>
                                        <p:strVal val="(#ppt_y+0.4)"/>
                                      </p:to>
                                    </p:set>
                                    <p:anim from="(#ppt_y+0.4)" to="(#ppt_y)" calcmode="lin" valueType="num">
                                      <p:cBhvr>
                                        <p:cTn id="22" dur="615" accel="100000" fill="hold">
                                          <p:stCondLst>
                                            <p:cond delay="385"/>
                                          </p:stCondLst>
                                        </p:cTn>
                                        <p:tgtEl>
                                          <p:spTgt spid="2713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8893176"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گام هشتم: انتخاب شاخص هاي راهنما</a:t>
            </a:r>
            <a:endParaRPr lang="en-US" sz="2400" dirty="0" smtClean="0">
              <a:solidFill>
                <a:srgbClr val="00FFFF"/>
              </a:solidFill>
              <a:cs typeface="Titr" pitchFamily="2" charset="-78"/>
            </a:endParaRPr>
          </a:p>
        </p:txBody>
      </p:sp>
      <p:sp>
        <p:nvSpPr>
          <p:cNvPr id="294916" name="Text Box 4"/>
          <p:cNvSpPr txBox="1">
            <a:spLocks noChangeArrowheads="1"/>
          </p:cNvSpPr>
          <p:nvPr/>
        </p:nvSpPr>
        <p:spPr bwMode="auto">
          <a:xfrm>
            <a:off x="179388" y="1052513"/>
            <a:ext cx="8780462" cy="2017245"/>
          </a:xfrm>
          <a:prstGeom prst="rect">
            <a:avLst/>
          </a:prstGeom>
          <a:noFill/>
          <a:ln w="9525">
            <a:noFill/>
            <a:miter lim="800000"/>
            <a:headEnd/>
            <a:tailEnd/>
          </a:ln>
          <a:effectLst/>
        </p:spPr>
        <p:txBody>
          <a:bodyPr lIns="95784" tIns="47892" rIns="95784" bIns="47892">
            <a:spAutoFit/>
          </a:bodyPr>
          <a:lstStyle/>
          <a:p>
            <a:pPr marL="82550" algn="justLow" defTabSz="957263" rtl="1">
              <a:lnSpc>
                <a:spcPct val="130000"/>
              </a:lnSpc>
              <a:spcBef>
                <a:spcPct val="30000"/>
              </a:spcBef>
            </a:pPr>
            <a:r>
              <a:rPr lang="fa-IR" sz="2400" dirty="0" smtClean="0"/>
              <a:t>پس از تدوين سناريوها و تحليل تصميم، بايد شاخص هاي راهنما براي پايش مسيرهاي آينده تهيه شوند. به کمک اين شاخص ها مي توان از ظهور هريک از سناريو ها به موقع آگاه شد و دريافت كه مادر آبستن آينده كدام فرزند خود را به دنيا خواهد آورد.</a:t>
            </a:r>
            <a:endParaRPr lang="fa-IR" sz="2400" dirty="0"/>
          </a:p>
        </p:txBody>
      </p:sp>
      <p:sp>
        <p:nvSpPr>
          <p:cNvPr id="4" name="Rectangle 3"/>
          <p:cNvSpPr/>
          <p:nvPr/>
        </p:nvSpPr>
        <p:spPr>
          <a:xfrm>
            <a:off x="2741485" y="143818"/>
            <a:ext cx="184731" cy="446276"/>
          </a:xfrm>
          <a:prstGeom prst="rect">
            <a:avLst/>
          </a:prstGeom>
        </p:spPr>
        <p:txBody>
          <a:bodyPr wrap="none">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1+#ppt_w/2"/>
                                          </p:val>
                                        </p:tav>
                                        <p:tav tm="100000">
                                          <p:val>
                                            <p:strVal val="#ppt_x"/>
                                          </p:val>
                                        </p:tav>
                                      </p:tavLst>
                                    </p:anim>
                                    <p:anim calcmode="lin" valueType="num">
                                      <p:cBhvr additive="base">
                                        <p:cTn id="8" dur="500" fill="hold"/>
                                        <p:tgtEl>
                                          <p:spTgt spid="2949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slide(fromTop)">
                                      <p:cBhvr>
                                        <p:cTn id="12"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ويژگیهاي سناريوهاي برتر</a:t>
            </a:r>
            <a:endParaRPr lang="en-US" sz="2400" dirty="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2434282"/>
          </a:xfrm>
          <a:prstGeom prst="rect">
            <a:avLst/>
          </a:prstGeom>
          <a:noFill/>
          <a:ln w="9525">
            <a:noFill/>
            <a:miter lim="800000"/>
            <a:headEnd/>
            <a:tailEnd/>
          </a:ln>
          <a:effectLst/>
        </p:spPr>
        <p:txBody>
          <a:bodyPr lIns="95784" tIns="47892" rIns="95784" bIns="47892">
            <a:spAutoFit/>
          </a:bodyPr>
          <a:lstStyle/>
          <a:p>
            <a:pPr marL="82550" algn="just" defTabSz="957263" rtl="1">
              <a:lnSpc>
                <a:spcPct val="90000"/>
              </a:lnSpc>
              <a:spcBef>
                <a:spcPct val="50000"/>
              </a:spcBef>
            </a:pPr>
            <a:r>
              <a:rPr lang="fa-IR" sz="2800" dirty="0" smtClean="0"/>
              <a:t>در هر تمرين برنامه ريزي برپايه سناريو لزوما بايد چندين سناريوي مختلف و متمايز تهيه شوند تا بدين ترتيب دامنه اي گسترده از آينده هاي مختلف پوشش داده شده و تقريبي قابل اطمينان از روندها و واقعيت هاي آينده به دست آيد. محدوديت هاي موجود درباره تعداد سناريوها بيشتربه خاطر محدوديت هاي ادراکي، تحليلي و شناختي انسان است و نه محدوديت هاي مربوط به پيچيدگي هاي دنياي واقعي.</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ويژگیهاي سناريوهاي برتر</a:t>
            </a:r>
            <a:endParaRPr lang="en-US" sz="2400" dirty="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4373275"/>
          </a:xfrm>
          <a:prstGeom prst="rect">
            <a:avLst/>
          </a:prstGeom>
          <a:noFill/>
          <a:ln w="9525">
            <a:noFill/>
            <a:miter lim="800000"/>
            <a:headEnd/>
            <a:tailEnd/>
          </a:ln>
          <a:effectLst/>
        </p:spPr>
        <p:txBody>
          <a:bodyPr lIns="95784" tIns="47892" rIns="95784" bIns="47892">
            <a:spAutoFit/>
          </a:bodyPr>
          <a:lstStyle/>
          <a:p>
            <a:pPr marL="82550" algn="just" defTabSz="957263" rtl="1">
              <a:lnSpc>
                <a:spcPct val="90000"/>
              </a:lnSpc>
              <a:spcBef>
                <a:spcPct val="50000"/>
              </a:spcBef>
            </a:pPr>
            <a:r>
              <a:rPr lang="fa-IR" sz="2800" dirty="0" smtClean="0"/>
              <a:t>سناريوها هميشه حاوي بعضي مطالب هستند که جهان بيني و ساختار ذهني ما را به چالش مي کشند. درغير اين صورت درهمان ساختار ذهني قديمي محبوس خواهيم ماند و بايد با پيامدهاي ناگوار آن روبرو شويم. جابجايي و تغيير ساختار ذهني بر توانايي ما براي درک و تفسير علائمي که از محيط پيراموني دريافت مي کنيم، تاثير ژرفي مي گذارد. درک اين نکته که تعابير و تفاسير محدود و ناقص ديگران موجب غفلت آنها شده است کار بسيار آساني است ولي اذعان به وجود همين تعابير و تفاسير محدود و ناقص در ساختار ذهني خودمان بسيار مشکل و ناخوشايند است. بنابراين هنگام تدوين گروهي از سناريوها، طراحان بايد عادت ها و چارچوب هاي فکري خود، همکاران و حتي مشتريان را به چالش بکشند.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جمع بندي و نتيجه گيري</a:t>
            </a:r>
            <a:endParaRPr lang="en-US" sz="2400" dirty="0" smtClean="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2434282"/>
          </a:xfrm>
          <a:prstGeom prst="rect">
            <a:avLst/>
          </a:prstGeom>
          <a:noFill/>
          <a:ln w="9525">
            <a:noFill/>
            <a:miter lim="800000"/>
            <a:headEnd/>
            <a:tailEnd/>
          </a:ln>
          <a:effectLst/>
        </p:spPr>
        <p:txBody>
          <a:bodyPr lIns="95784" tIns="47892" rIns="95784" bIns="47892">
            <a:spAutoFit/>
          </a:bodyPr>
          <a:lstStyle/>
          <a:p>
            <a:pPr marL="82550" algn="just" defTabSz="957263" rtl="1">
              <a:lnSpc>
                <a:spcPct val="90000"/>
              </a:lnSpc>
              <a:spcBef>
                <a:spcPct val="50000"/>
              </a:spcBef>
            </a:pPr>
            <a:r>
              <a:rPr lang="fa-IR" sz="2800" dirty="0" smtClean="0"/>
              <a:t>برنامه ريزي بر پايه سناريو روشي براي کمک به رهبران و مديران هنگام تفکر درباره آينده، و يا بهتر بگوئيم آينده هاي مختلف، مي باشد. به کمک برنامه ريزي برپايه سناريو عدم قطعيت هاي بحراني، يعني رويداد هايي که شايد در آينده باعث دگرگوني و تحول اساسي دولت، سازمان و کسب و کار شوند ، در کانون توجه رهبران و مديران قرار مي گيرد. </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جمع بندي و نتيجه گيري</a:t>
            </a:r>
            <a:endParaRPr lang="en-US" sz="2400" dirty="0" smtClean="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3037524"/>
          </a:xfrm>
          <a:prstGeom prst="rect">
            <a:avLst/>
          </a:prstGeom>
          <a:noFill/>
          <a:ln w="9525">
            <a:noFill/>
            <a:miter lim="800000"/>
            <a:headEnd/>
            <a:tailEnd/>
          </a:ln>
          <a:effectLst/>
        </p:spPr>
        <p:txBody>
          <a:bodyPr lIns="95784" tIns="47892" rIns="95784" bIns="47892">
            <a:spAutoFit/>
          </a:bodyPr>
          <a:lstStyle/>
          <a:p>
            <a:pPr marL="82550" algn="just" defTabSz="957263" rtl="1">
              <a:lnSpc>
                <a:spcPct val="90000"/>
              </a:lnSpc>
              <a:spcBef>
                <a:spcPct val="50000"/>
              </a:spcBef>
            </a:pPr>
            <a:r>
              <a:rPr lang="fa-IR" sz="2800" dirty="0" smtClean="0"/>
              <a:t>اين روش براي شناخت و درک محدوديت هاي ادراکي رهبران و مديران هنگام شناخت محيط پيراموني، تفکر درباره آينده هاي بديل و نهايتا تصميم گيري استراتژيک مفيد واقع مي شود.</a:t>
            </a:r>
          </a:p>
          <a:p>
            <a:pPr marL="82550" algn="just" defTabSz="957263" rtl="1">
              <a:lnSpc>
                <a:spcPct val="90000"/>
              </a:lnSpc>
              <a:spcBef>
                <a:spcPct val="50000"/>
              </a:spcBef>
            </a:pPr>
            <a:r>
              <a:rPr lang="fa-IR" sz="2800" dirty="0" smtClean="0"/>
              <a:t/>
            </a:r>
            <a:br>
              <a:rPr lang="fa-IR" sz="2800" dirty="0" smtClean="0"/>
            </a:br>
            <a:r>
              <a:rPr lang="fa-IR" sz="2800" dirty="0" smtClean="0"/>
              <a:t>برنامه ريزي بر پايه سناريوها دولت ها، سازمان ها و شرکت ها را به فراسوي روشهاي سنتي برنامه ريزي برده و آنها را براي مواجهه با رويداد هاي بالقوه آينده آماده مي سازد.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جمع بندي و نتيجه گيري</a:t>
            </a:r>
            <a:endParaRPr lang="en-US" sz="2400" dirty="0" smtClean="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1658685"/>
          </a:xfrm>
          <a:prstGeom prst="rect">
            <a:avLst/>
          </a:prstGeom>
          <a:noFill/>
          <a:ln w="9525">
            <a:noFill/>
            <a:miter lim="800000"/>
            <a:headEnd/>
            <a:tailEnd/>
          </a:ln>
          <a:effectLst/>
        </p:spPr>
        <p:txBody>
          <a:bodyPr lIns="95784" tIns="47892" rIns="95784" bIns="47892">
            <a:spAutoFit/>
          </a:bodyPr>
          <a:lstStyle/>
          <a:p>
            <a:pPr marL="82550" algn="just" defTabSz="957263" rtl="1">
              <a:lnSpc>
                <a:spcPct val="90000"/>
              </a:lnSpc>
              <a:spcBef>
                <a:spcPct val="50000"/>
              </a:spcBef>
            </a:pPr>
            <a:r>
              <a:rPr lang="fa-IR" sz="2800" dirty="0" smtClean="0"/>
              <a:t>اين نگرش بلند مدت در تصميم هاي مربوط به سرمايه گذاري، توسعه، ثبات، پايداري و امنيت تاثير به سزايي دارد. سازمان هاي برتر و موفق تاثيرات رويداد هاي بالقوه آينده را تشخيص داده و درباره نحوه آمادگي بهتر در برابر اين رويداد ها تفکر و برنامه ريزي مي کنند.</a:t>
            </a: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128588" y="12700"/>
            <a:ext cx="8893175" cy="461665"/>
          </a:xfrm>
          <a:prstGeom prst="rect">
            <a:avLst/>
          </a:prstGeom>
          <a:noFill/>
          <a:ln w="9525">
            <a:noFill/>
            <a:miter lim="800000"/>
            <a:headEnd/>
            <a:tailEnd/>
          </a:ln>
          <a:effectLst/>
        </p:spPr>
        <p:txBody>
          <a:bodyPr>
            <a:spAutoFit/>
          </a:bodyPr>
          <a:lstStyle/>
          <a:p>
            <a:pPr algn="ctr" rtl="1">
              <a:spcBef>
                <a:spcPct val="50000"/>
              </a:spcBef>
            </a:pPr>
            <a:r>
              <a:rPr lang="fa-IR" sz="2400" dirty="0" smtClean="0">
                <a:solidFill>
                  <a:srgbClr val="00FFFF"/>
                </a:solidFill>
                <a:cs typeface="Titr" pitchFamily="2" charset="-78"/>
              </a:rPr>
              <a:t>جمع بندي و نتيجه گيري</a:t>
            </a:r>
            <a:endParaRPr lang="en-US" sz="2400" dirty="0" smtClean="0">
              <a:solidFill>
                <a:srgbClr val="00FFFF"/>
              </a:solidFill>
              <a:cs typeface="Titr" pitchFamily="2" charset="-78"/>
            </a:endParaRPr>
          </a:p>
        </p:txBody>
      </p:sp>
      <p:sp>
        <p:nvSpPr>
          <p:cNvPr id="297987" name="Text Box 3"/>
          <p:cNvSpPr txBox="1">
            <a:spLocks noChangeArrowheads="1"/>
          </p:cNvSpPr>
          <p:nvPr/>
        </p:nvSpPr>
        <p:spPr bwMode="auto">
          <a:xfrm>
            <a:off x="261938" y="1320800"/>
            <a:ext cx="8697912" cy="2018015"/>
          </a:xfrm>
          <a:prstGeom prst="rect">
            <a:avLst/>
          </a:prstGeom>
          <a:noFill/>
          <a:ln w="9525">
            <a:noFill/>
            <a:miter lim="800000"/>
            <a:headEnd/>
            <a:tailEnd/>
          </a:ln>
          <a:effectLst/>
        </p:spPr>
        <p:txBody>
          <a:bodyPr lIns="95784" tIns="47892" rIns="95784" bIns="47892">
            <a:spAutoFit/>
          </a:bodyPr>
          <a:lstStyle/>
          <a:p>
            <a:pPr marL="82550" algn="r" defTabSz="957263" rtl="1">
              <a:lnSpc>
                <a:spcPct val="90000"/>
              </a:lnSpc>
              <a:spcBef>
                <a:spcPct val="50000"/>
              </a:spcBef>
            </a:pPr>
            <a:r>
              <a:rPr lang="fa-IR" sz="2800" dirty="0" smtClean="0"/>
              <a:t>با استفاده از روش برنامه ريزي بر پايه سناريو مي توان واکنش هاي انعطاف پذيري براي کاهش و يا حذف خسارتهاي احتمالي آينده تدارک ديد و براي مواجهه با عدم قطعيت ها و موضوعات مبهم آينده مجهز و آماده شد.</a:t>
            </a:r>
            <a:br>
              <a:rPr lang="fa-IR" sz="2800" dirty="0" smtClean="0"/>
            </a:br>
            <a:endParaRPr lang="fa-IR" sz="2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 fill="hold"/>
                                        <p:tgtEl>
                                          <p:spTgt spid="297986"/>
                                        </p:tgtEl>
                                        <p:attrNameLst>
                                          <p:attrName>ppt_x</p:attrName>
                                        </p:attrNameLst>
                                      </p:cBhvr>
                                      <p:tavLst>
                                        <p:tav tm="0">
                                          <p:val>
                                            <p:strVal val="1+#ppt_w/2"/>
                                          </p:val>
                                        </p:tav>
                                        <p:tav tm="100000">
                                          <p:val>
                                            <p:strVal val="#ppt_x"/>
                                          </p:val>
                                        </p:tav>
                                      </p:tavLst>
                                    </p:anim>
                                    <p:anim calcmode="lin" valueType="num">
                                      <p:cBhvr additive="base">
                                        <p:cTn id="8" dur="500" fill="hold"/>
                                        <p:tgtEl>
                                          <p:spTgt spid="2979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slide(fromTop)">
                                      <p:cBhvr>
                                        <p:cTn id="12" dur="5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Text Box 4"/>
          <p:cNvSpPr txBox="1">
            <a:spLocks noChangeArrowheads="1"/>
          </p:cNvSpPr>
          <p:nvPr/>
        </p:nvSpPr>
        <p:spPr bwMode="auto">
          <a:xfrm>
            <a:off x="323850" y="1550988"/>
            <a:ext cx="8491538" cy="2702433"/>
          </a:xfrm>
          <a:prstGeom prst="rect">
            <a:avLst/>
          </a:prstGeom>
          <a:noFill/>
          <a:ln w="9525">
            <a:noFill/>
            <a:miter lim="800000"/>
            <a:headEnd/>
            <a:tailEnd/>
          </a:ln>
          <a:effectLst/>
        </p:spPr>
        <p:txBody>
          <a:bodyPr lIns="95784" tIns="47892" rIns="95784" bIns="47892">
            <a:spAutoFit/>
          </a:bodyPr>
          <a:lstStyle/>
          <a:p>
            <a:pPr algn="justLow" defTabSz="957263" rtl="1">
              <a:lnSpc>
                <a:spcPct val="90000"/>
              </a:lnSpc>
              <a:spcBef>
                <a:spcPct val="50000"/>
              </a:spcBef>
            </a:pPr>
            <a:endParaRPr lang="fa-IR" sz="2700" dirty="0"/>
          </a:p>
          <a:p>
            <a:pPr algn="ctr" defTabSz="957263" rtl="1">
              <a:lnSpc>
                <a:spcPct val="90000"/>
              </a:lnSpc>
              <a:spcBef>
                <a:spcPct val="50000"/>
              </a:spcBef>
            </a:pPr>
            <a:r>
              <a:rPr lang="fa-IR" sz="4500" dirty="0">
                <a:solidFill>
                  <a:srgbClr val="0000CC"/>
                </a:solidFill>
                <a:cs typeface="Titr" pitchFamily="2" charset="-78"/>
              </a:rPr>
              <a:t>فردا از آن ما است</a:t>
            </a:r>
          </a:p>
          <a:p>
            <a:pPr algn="ctr" defTabSz="957263" rtl="1">
              <a:lnSpc>
                <a:spcPct val="90000"/>
              </a:lnSpc>
              <a:spcBef>
                <a:spcPct val="50000"/>
              </a:spcBef>
            </a:pPr>
            <a:endParaRPr lang="fa-IR" sz="2500" b="0" dirty="0">
              <a:solidFill>
                <a:srgbClr val="0000CC"/>
              </a:solidFill>
              <a:cs typeface="Titr" pitchFamily="2" charset="-78"/>
            </a:endParaRPr>
          </a:p>
          <a:p>
            <a:pPr algn="ctr" defTabSz="957263" rtl="1">
              <a:lnSpc>
                <a:spcPct val="90000"/>
              </a:lnSpc>
              <a:spcBef>
                <a:spcPct val="50000"/>
              </a:spcBef>
            </a:pPr>
            <a:r>
              <a:rPr lang="fa-IR" sz="3300" dirty="0"/>
              <a:t>خدانگهدار</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01060">
                                            <p:txEl>
                                              <p:pRg st="1" end="1"/>
                                            </p:txEl>
                                          </p:spTgt>
                                        </p:tgtEl>
                                        <p:attrNameLst>
                                          <p:attrName>style.visibility</p:attrName>
                                        </p:attrNameLst>
                                      </p:cBhvr>
                                      <p:to>
                                        <p:strVal val="visible"/>
                                      </p:to>
                                    </p:set>
                                    <p:animEffect transition="in" filter="fade">
                                      <p:cBhvr>
                                        <p:cTn id="7" dur="385" decel="100000"/>
                                        <p:tgtEl>
                                          <p:spTgt spid="301060">
                                            <p:txEl>
                                              <p:pRg st="1" end="1"/>
                                            </p:txEl>
                                          </p:spTgt>
                                        </p:tgtEl>
                                      </p:cBhvr>
                                    </p:animEffect>
                                    <p:animScale>
                                      <p:cBhvr>
                                        <p:cTn id="8" dur="385" decel="100000"/>
                                        <p:tgtEl>
                                          <p:spTgt spid="301060">
                                            <p:txEl>
                                              <p:pRg st="1" end="1"/>
                                            </p:txEl>
                                          </p:spTgt>
                                        </p:tgtEl>
                                      </p:cBhvr>
                                      <p:from x="10000" y="10000"/>
                                      <p:to x="200000" y="450000"/>
                                    </p:animScale>
                                    <p:animScale>
                                      <p:cBhvr>
                                        <p:cTn id="9" dur="615" accel="100000" fill="hold">
                                          <p:stCondLst>
                                            <p:cond delay="385"/>
                                          </p:stCondLst>
                                        </p:cTn>
                                        <p:tgtEl>
                                          <p:spTgt spid="301060">
                                            <p:txEl>
                                              <p:pRg st="1" end="1"/>
                                            </p:txEl>
                                          </p:spTgt>
                                        </p:tgtEl>
                                      </p:cBhvr>
                                      <p:from x="200000" y="450000"/>
                                      <p:to x="100000" y="100000"/>
                                    </p:animScale>
                                    <p:set>
                                      <p:cBhvr>
                                        <p:cTn id="10" dur="385" fill="hold"/>
                                        <p:tgtEl>
                                          <p:spTgt spid="301060">
                                            <p:txEl>
                                              <p:pRg st="1" end="1"/>
                                            </p:txEl>
                                          </p:spTgt>
                                        </p:tgtEl>
                                        <p:attrNameLst>
                                          <p:attrName>ppt_x</p:attrName>
                                        </p:attrNameLst>
                                      </p:cBhvr>
                                      <p:to>
                                        <p:strVal val="(0.5)"/>
                                      </p:to>
                                    </p:set>
                                    <p:anim from="(0.5)" to="(#ppt_x)" calcmode="lin" valueType="num">
                                      <p:cBhvr>
                                        <p:cTn id="11" dur="615" accel="100000" fill="hold">
                                          <p:stCondLst>
                                            <p:cond delay="385"/>
                                          </p:stCondLst>
                                        </p:cTn>
                                        <p:tgtEl>
                                          <p:spTgt spid="301060">
                                            <p:txEl>
                                              <p:pRg st="1" end="1"/>
                                            </p:txEl>
                                          </p:spTgt>
                                        </p:tgtEl>
                                        <p:attrNameLst>
                                          <p:attrName>ppt_x</p:attrName>
                                        </p:attrNameLst>
                                      </p:cBhvr>
                                    </p:anim>
                                    <p:set>
                                      <p:cBhvr>
                                        <p:cTn id="12" dur="385" fill="hold"/>
                                        <p:tgtEl>
                                          <p:spTgt spid="301060">
                                            <p:txEl>
                                              <p:pRg st="1" end="1"/>
                                            </p:txEl>
                                          </p:spTgt>
                                        </p:tgtEl>
                                        <p:attrNameLst>
                                          <p:attrName>ppt_y</p:attrName>
                                        </p:attrNameLst>
                                      </p:cBhvr>
                                      <p:to>
                                        <p:strVal val="(#ppt_y+0.4)"/>
                                      </p:to>
                                    </p:set>
                                    <p:anim from="(#ppt_y+0.4)" to="(#ppt_y)" calcmode="lin" valueType="num">
                                      <p:cBhvr>
                                        <p:cTn id="13" dur="615" accel="100000" fill="hold">
                                          <p:stCondLst>
                                            <p:cond delay="385"/>
                                          </p:stCondLst>
                                        </p:cTn>
                                        <p:tgtEl>
                                          <p:spTgt spid="301060">
                                            <p:txEl>
                                              <p:pRg st="1" end="1"/>
                                            </p:txEl>
                                          </p:spTgt>
                                        </p:tgtEl>
                                        <p:attrNameLst>
                                          <p:attrName>ppt_y</p:attrName>
                                        </p:attrNameLst>
                                      </p:cBhvr>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1060">
                                            <p:txEl>
                                              <p:pRg st="3" end="3"/>
                                            </p:txEl>
                                          </p:spTgt>
                                        </p:tgtEl>
                                        <p:attrNameLst>
                                          <p:attrName>style.visibility</p:attrName>
                                        </p:attrNameLst>
                                      </p:cBhvr>
                                      <p:to>
                                        <p:strVal val="visible"/>
                                      </p:to>
                                    </p:set>
                                    <p:animEffect transition="in" filter="fade">
                                      <p:cBhvr>
                                        <p:cTn id="17" dur="2000"/>
                                        <p:tgtEl>
                                          <p:spTgt spid="3010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114300" y="11113"/>
            <a:ext cx="8893175" cy="609600"/>
          </a:xfrm>
          <a:prstGeom prst="rect">
            <a:avLst/>
          </a:prstGeom>
          <a:noFill/>
          <a:ln w="9525">
            <a:noFill/>
            <a:miter lim="800000"/>
            <a:headEnd/>
            <a:tailEnd/>
          </a:ln>
          <a:effectLst/>
        </p:spPr>
        <p:txBody>
          <a:bodyPr>
            <a:spAutoFit/>
          </a:bodyPr>
          <a:lstStyle/>
          <a:p>
            <a:pPr algn="ctr" rtl="1">
              <a:spcBef>
                <a:spcPct val="50000"/>
              </a:spcBef>
            </a:pPr>
            <a:r>
              <a:rPr lang="fa-IR" sz="3200" dirty="0">
                <a:solidFill>
                  <a:srgbClr val="00FFFF"/>
                </a:solidFill>
                <a:cs typeface="Titr" pitchFamily="2" charset="-78"/>
              </a:rPr>
              <a:t>بر شانه‌هاي غول</a:t>
            </a:r>
            <a:r>
              <a:rPr lang="fa-IR" sz="3400" b="0" dirty="0">
                <a:solidFill>
                  <a:srgbClr val="00FFFF"/>
                </a:solidFill>
                <a:cs typeface="Titr" pitchFamily="2" charset="-78"/>
              </a:rPr>
              <a:t>!</a:t>
            </a:r>
            <a:endParaRPr lang="en-US" sz="3400" b="0" dirty="0">
              <a:solidFill>
                <a:srgbClr val="00FFFF"/>
              </a:solidFill>
              <a:cs typeface="Titr" pitchFamily="2" charset="-78"/>
            </a:endParaRPr>
          </a:p>
        </p:txBody>
      </p:sp>
      <p:sp>
        <p:nvSpPr>
          <p:cNvPr id="272388" name="Text Box 4"/>
          <p:cNvSpPr txBox="1">
            <a:spLocks noChangeArrowheads="1"/>
          </p:cNvSpPr>
          <p:nvPr/>
        </p:nvSpPr>
        <p:spPr bwMode="auto">
          <a:xfrm>
            <a:off x="4500563" y="2073275"/>
            <a:ext cx="4068762" cy="1300163"/>
          </a:xfrm>
          <a:prstGeom prst="rect">
            <a:avLst/>
          </a:prstGeom>
          <a:noFill/>
          <a:ln w="9525">
            <a:noFill/>
            <a:miter lim="800000"/>
            <a:headEnd/>
            <a:tailEnd/>
          </a:ln>
          <a:effectLst/>
        </p:spPr>
        <p:txBody>
          <a:bodyPr>
            <a:spAutoFit/>
          </a:bodyPr>
          <a:lstStyle/>
          <a:p>
            <a:pPr algn="justLow" rtl="1">
              <a:lnSpc>
                <a:spcPct val="110000"/>
              </a:lnSpc>
            </a:pPr>
            <a:r>
              <a:rPr lang="fa-IR" sz="2100">
                <a:cs typeface="Lotus" pitchFamily="2" charset="-78"/>
              </a:rPr>
              <a:t>اگر من مي</a:t>
            </a:r>
            <a:r>
              <a:rPr lang="fa-IR" sz="2100"/>
              <a:t>‌</a:t>
            </a:r>
            <a:r>
              <a:rPr lang="fa-IR" sz="2100">
                <a:cs typeface="Lotus" pitchFamily="2" charset="-78"/>
              </a:rPr>
              <a:t>توانم دوردست</a:t>
            </a:r>
            <a:r>
              <a:rPr lang="fa-IR" sz="2100"/>
              <a:t>‌</a:t>
            </a:r>
            <a:r>
              <a:rPr lang="fa-IR" sz="2100">
                <a:cs typeface="Lotus" pitchFamily="2" charset="-78"/>
              </a:rPr>
              <a:t>ها را ببينم براي اين است كه بر شانه</a:t>
            </a:r>
            <a:r>
              <a:rPr lang="fa-IR" sz="2100"/>
              <a:t>‌</a:t>
            </a:r>
            <a:r>
              <a:rPr lang="fa-IR" sz="2100">
                <a:cs typeface="Lotus" pitchFamily="2" charset="-78"/>
              </a:rPr>
              <a:t>هاي غول ايستاده</a:t>
            </a:r>
            <a:r>
              <a:rPr lang="fa-IR" sz="2100"/>
              <a:t>‌</a:t>
            </a:r>
            <a:r>
              <a:rPr lang="fa-IR" sz="2100">
                <a:cs typeface="Lotus" pitchFamily="2" charset="-78"/>
              </a:rPr>
              <a:t>ام</a:t>
            </a:r>
            <a:r>
              <a:rPr lang="fa-IR" sz="2600">
                <a:cs typeface="Lotus" pitchFamily="2" charset="-78"/>
              </a:rPr>
              <a:t>.</a:t>
            </a:r>
          </a:p>
          <a:p>
            <a:pPr algn="justLow" rtl="1">
              <a:lnSpc>
                <a:spcPct val="110000"/>
              </a:lnSpc>
            </a:pPr>
            <a:endParaRPr lang="fa-IR" sz="800">
              <a:cs typeface="Lotus" pitchFamily="2" charset="-78"/>
            </a:endParaRPr>
          </a:p>
          <a:p>
            <a:pPr rtl="1">
              <a:lnSpc>
                <a:spcPct val="110000"/>
              </a:lnSpc>
            </a:pPr>
            <a:r>
              <a:rPr lang="fa-IR" sz="1700" i="1"/>
              <a:t>ـ اسحق نيوتن</a:t>
            </a:r>
          </a:p>
        </p:txBody>
      </p:sp>
      <p:sp>
        <p:nvSpPr>
          <p:cNvPr id="272391" name="Text Box 7"/>
          <p:cNvSpPr txBox="1">
            <a:spLocks noChangeArrowheads="1"/>
          </p:cNvSpPr>
          <p:nvPr/>
        </p:nvSpPr>
        <p:spPr bwMode="auto">
          <a:xfrm>
            <a:off x="4505325" y="3805238"/>
            <a:ext cx="4064000" cy="1639887"/>
          </a:xfrm>
          <a:prstGeom prst="rect">
            <a:avLst/>
          </a:prstGeom>
          <a:noFill/>
          <a:ln w="9525">
            <a:noFill/>
            <a:miter lim="800000"/>
            <a:headEnd/>
            <a:tailEnd/>
          </a:ln>
          <a:effectLst/>
        </p:spPr>
        <p:txBody>
          <a:bodyPr>
            <a:spAutoFit/>
          </a:bodyPr>
          <a:lstStyle/>
          <a:p>
            <a:pPr algn="justLow" rtl="1">
              <a:lnSpc>
                <a:spcPct val="130000"/>
              </a:lnSpc>
            </a:pPr>
            <a:r>
              <a:rPr lang="fa-IR" sz="2600"/>
              <a:t>براي اين‌كه بتوانيم آينده‌هاي دور را ببينيم، بايد بر شانه‌هاي غولي به نام ”آينده‌پژوهي“ سوار شويم.</a:t>
            </a:r>
          </a:p>
        </p:txBody>
      </p:sp>
      <p:pic>
        <p:nvPicPr>
          <p:cNvPr id="272393" name="Picture 9" descr="3"/>
          <p:cNvPicPr>
            <a:picLocks noChangeAspect="1" noChangeArrowheads="1"/>
          </p:cNvPicPr>
          <p:nvPr/>
        </p:nvPicPr>
        <p:blipFill>
          <a:blip r:embed="rId3">
            <a:clrChange>
              <a:clrFrom>
                <a:srgbClr val="92C41B"/>
              </a:clrFrom>
              <a:clrTo>
                <a:srgbClr val="92C41B">
                  <a:alpha val="0"/>
                </a:srgbClr>
              </a:clrTo>
            </a:clrChange>
          </a:blip>
          <a:srcRect/>
          <a:stretch>
            <a:fillRect/>
          </a:stretch>
        </p:blipFill>
        <p:spPr bwMode="auto">
          <a:xfrm>
            <a:off x="468313" y="1457325"/>
            <a:ext cx="3192462" cy="45640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additive="base">
                                        <p:cTn id="7" dur="500" fill="hold"/>
                                        <p:tgtEl>
                                          <p:spTgt spid="272386"/>
                                        </p:tgtEl>
                                        <p:attrNameLst>
                                          <p:attrName>ppt_x</p:attrName>
                                        </p:attrNameLst>
                                      </p:cBhvr>
                                      <p:tavLst>
                                        <p:tav tm="0">
                                          <p:val>
                                            <p:strVal val="1+#ppt_w/2"/>
                                          </p:val>
                                        </p:tav>
                                        <p:tav tm="100000">
                                          <p:val>
                                            <p:strVal val="#ppt_x"/>
                                          </p:val>
                                        </p:tav>
                                      </p:tavLst>
                                    </p:anim>
                                    <p:anim calcmode="lin" valueType="num">
                                      <p:cBhvr additive="base">
                                        <p:cTn id="8" dur="500" fill="hold"/>
                                        <p:tgtEl>
                                          <p:spTgt spid="2723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2388"/>
                                        </p:tgtEl>
                                        <p:attrNameLst>
                                          <p:attrName>style.visibility</p:attrName>
                                        </p:attrNameLst>
                                      </p:cBhvr>
                                      <p:to>
                                        <p:strVal val="visible"/>
                                      </p:to>
                                    </p:set>
                                    <p:animEffect transition="in" filter="fade">
                                      <p:cBhvr>
                                        <p:cTn id="12" dur="1000"/>
                                        <p:tgtEl>
                                          <p:spTgt spid="272388"/>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72391"/>
                                        </p:tgtEl>
                                        <p:attrNameLst>
                                          <p:attrName>style.visibility</p:attrName>
                                        </p:attrNameLst>
                                      </p:cBhvr>
                                      <p:to>
                                        <p:strVal val="visible"/>
                                      </p:to>
                                    </p:set>
                                    <p:animEffect transition="in" filter="fade">
                                      <p:cBhvr>
                                        <p:cTn id="16" dur="1000"/>
                                        <p:tgtEl>
                                          <p:spTgt spid="272391"/>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72393"/>
                                        </p:tgtEl>
                                        <p:attrNameLst>
                                          <p:attrName>style.visibility</p:attrName>
                                        </p:attrNameLst>
                                      </p:cBhvr>
                                      <p:to>
                                        <p:strVal val="visible"/>
                                      </p:to>
                                    </p:set>
                                    <p:animEffect transition="in" filter="fade">
                                      <p:cBhvr>
                                        <p:cTn id="20" dur="1000"/>
                                        <p:tgtEl>
                                          <p:spTgt spid="272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5" name="Rectangle 3"/>
          <p:cNvSpPr>
            <a:spLocks noGrp="1" noChangeArrowheads="1"/>
          </p:cNvSpPr>
          <p:nvPr>
            <p:ph type="body" idx="4294967295"/>
          </p:nvPr>
        </p:nvSpPr>
        <p:spPr>
          <a:xfrm>
            <a:off x="-571536" y="2643182"/>
            <a:ext cx="8229600" cy="1308100"/>
          </a:xfrm>
        </p:spPr>
        <p:txBody>
          <a:bodyPr>
            <a:normAutofit/>
          </a:bodyPr>
          <a:lstStyle/>
          <a:p>
            <a:pPr marL="274320" indent="-274320" algn="ctr" eaLnBrk="1" fontAlgn="auto" hangingPunct="1">
              <a:spcAft>
                <a:spcPts val="0"/>
              </a:spcAft>
              <a:buClr>
                <a:schemeClr val="accent3"/>
              </a:buClr>
              <a:buFontTx/>
              <a:buNone/>
              <a:defRPr/>
            </a:pPr>
            <a:r>
              <a:rPr lang="fa-IR" b="1" dirty="0">
                <a:ea typeface="+mn-ea"/>
                <a:cs typeface="Mitra" pitchFamily="2" charset="-78"/>
              </a:rPr>
              <a:t>تمام دانش ما درباره گذشته است، </a:t>
            </a:r>
          </a:p>
          <a:p>
            <a:pPr marL="274320" indent="-274320" algn="ctr" eaLnBrk="1" fontAlgn="auto" hangingPunct="1">
              <a:spcAft>
                <a:spcPts val="0"/>
              </a:spcAft>
              <a:buClr>
                <a:schemeClr val="accent3"/>
              </a:buClr>
              <a:buFontTx/>
              <a:buNone/>
              <a:defRPr/>
            </a:pPr>
            <a:r>
              <a:rPr lang="fa-IR" b="1" dirty="0">
                <a:ea typeface="+mn-ea"/>
                <a:cs typeface="Mitra" pitchFamily="2" charset="-78"/>
              </a:rPr>
              <a:t>اما تصميم</a:t>
            </a:r>
            <a:r>
              <a:rPr lang="fa-IR" b="1" dirty="0">
                <a:ea typeface="+mn-ea"/>
              </a:rPr>
              <a:t>‌</a:t>
            </a:r>
            <a:r>
              <a:rPr lang="fa-IR" b="1" dirty="0">
                <a:ea typeface="+mn-ea"/>
                <a:cs typeface="Mitra" pitchFamily="2" charset="-78"/>
              </a:rPr>
              <a:t>هاي ما براي آينده</a:t>
            </a:r>
            <a:endParaRPr lang="en-US" b="1" dirty="0">
              <a:ea typeface="+mn-ea"/>
              <a:cs typeface="Mitra" pitchFamily="2" charset="-78"/>
            </a:endParaRPr>
          </a:p>
        </p:txBody>
      </p:sp>
      <p:pic>
        <p:nvPicPr>
          <p:cNvPr id="17412" name="Picture 5" descr="time"/>
          <p:cNvPicPr>
            <a:picLocks noGrp="1" noChangeAspect="1" noChangeArrowheads="1"/>
          </p:cNvPicPr>
          <p:nvPr>
            <p:ph idx="4294967295"/>
          </p:nvPr>
        </p:nvPicPr>
        <p:blipFill>
          <a:blip r:embed="rId3" cstate="print"/>
          <a:srcRect/>
          <a:stretch>
            <a:fillRect/>
          </a:stretch>
        </p:blipFill>
        <p:spPr>
          <a:xfrm rot="20378762">
            <a:off x="6037263" y="1081088"/>
            <a:ext cx="2301875" cy="2968625"/>
          </a:xfrm>
          <a:noFill/>
        </p:spPr>
      </p:pic>
      <p:sp>
        <p:nvSpPr>
          <p:cNvPr id="5" name="Rectangle 2"/>
          <p:cNvSpPr txBox="1">
            <a:spLocks noChangeArrowheads="1"/>
          </p:cNvSpPr>
          <p:nvPr/>
        </p:nvSpPr>
        <p:spPr bwMode="auto">
          <a:xfrm>
            <a:off x="2285984" y="0"/>
            <a:ext cx="4751387" cy="581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2800" i="0" u="none" strike="noStrike" kern="0" cap="none" spc="0" normalizeH="0" baseline="0" noProof="0" dirty="0" smtClean="0">
                <a:ln>
                  <a:noFill/>
                </a:ln>
                <a:solidFill>
                  <a:srgbClr val="00FFFF"/>
                </a:solidFill>
                <a:effectLst/>
                <a:uLnTx/>
                <a:uFillTx/>
                <a:latin typeface="+mj-lt"/>
                <a:ea typeface="+mj-ea"/>
                <a:cs typeface="Titr" pitchFamily="2" charset="-78"/>
              </a:rPr>
              <a:t>ضرورت آينده</a:t>
            </a:r>
            <a:r>
              <a:rPr kumimoji="0" lang="fa-IR" sz="2800" i="0" u="none" strike="noStrike" kern="0" cap="none" spc="0" normalizeH="0" baseline="0" noProof="0" dirty="0" smtClean="0">
                <a:ln>
                  <a:noFill/>
                </a:ln>
                <a:solidFill>
                  <a:srgbClr val="00FFFF"/>
                </a:solidFill>
                <a:effectLst/>
                <a:uLnTx/>
                <a:uFillTx/>
                <a:latin typeface="+mj-lt"/>
                <a:ea typeface="+mj-ea"/>
                <a:cs typeface="+mj-cs"/>
              </a:rPr>
              <a:t>‌</a:t>
            </a:r>
            <a:r>
              <a:rPr kumimoji="0" lang="fa-IR" sz="2800" i="0" u="none" strike="noStrike" kern="0" cap="none" spc="0" normalizeH="0" baseline="0" noProof="0" dirty="0" smtClean="0">
                <a:ln>
                  <a:noFill/>
                </a:ln>
                <a:solidFill>
                  <a:srgbClr val="00FFFF"/>
                </a:solidFill>
                <a:effectLst/>
                <a:uLnTx/>
                <a:uFillTx/>
                <a:latin typeface="+mj-lt"/>
                <a:ea typeface="+mj-ea"/>
                <a:cs typeface="Titr" pitchFamily="2" charset="-78"/>
              </a:rPr>
              <a:t>انديشي</a:t>
            </a:r>
            <a:r>
              <a:rPr kumimoji="0" lang="fa-IR" sz="2800" i="0" u="none" strike="noStrike" kern="0" cap="none" spc="0" normalizeH="0" baseline="0" noProof="0" dirty="0" smtClean="0">
                <a:ln>
                  <a:noFill/>
                </a:ln>
                <a:solidFill>
                  <a:srgbClr val="00FFFF"/>
                </a:solidFill>
                <a:effectLst/>
                <a:uLnTx/>
                <a:uFillTx/>
                <a:latin typeface="+mj-lt"/>
                <a:ea typeface="+mj-ea"/>
                <a:cs typeface="+mj-cs"/>
              </a:rPr>
              <a:t> </a:t>
            </a:r>
            <a:endParaRPr kumimoji="0" lang="en-US" sz="2800" i="0" u="none" strike="noStrike" kern="0" cap="none" spc="0" normalizeH="0" baseline="0" noProof="0" dirty="0" smtClean="0">
              <a:ln>
                <a:noFill/>
              </a:ln>
              <a:solidFill>
                <a:srgbClr val="00FFFF"/>
              </a:solidFill>
              <a:effectLst/>
              <a:uLnTx/>
              <a:uFillTx/>
              <a:latin typeface="+mj-lt"/>
              <a:ea typeface="+mj-ea"/>
              <a:cs typeface="Traditional Arabic"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fade">
                                      <p:cBhvr>
                                        <p:cTn id="7" dur="1000"/>
                                        <p:tgtEl>
                                          <p:spTgt spid="448515">
                                            <p:txEl>
                                              <p:pRg st="0" end="0"/>
                                            </p:txEl>
                                          </p:spTgt>
                                        </p:tgtEl>
                                      </p:cBhvr>
                                    </p:animEffect>
                                    <p:anim calcmode="lin" valueType="num">
                                      <p:cBhvr>
                                        <p:cTn id="8" dur="10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8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48515">
                                            <p:txEl>
                                              <p:pRg st="1" end="1"/>
                                            </p:txEl>
                                          </p:spTgt>
                                        </p:tgtEl>
                                        <p:attrNameLst>
                                          <p:attrName>style.visibility</p:attrName>
                                        </p:attrNameLst>
                                      </p:cBhvr>
                                      <p:to>
                                        <p:strVal val="visible"/>
                                      </p:to>
                                    </p:set>
                                    <p:animEffect transition="in" filter="fade">
                                      <p:cBhvr>
                                        <p:cTn id="14" dur="1000"/>
                                        <p:tgtEl>
                                          <p:spTgt spid="448515">
                                            <p:txEl>
                                              <p:pRg st="1" end="1"/>
                                            </p:txEl>
                                          </p:spTgt>
                                        </p:tgtEl>
                                      </p:cBhvr>
                                    </p:animEffect>
                                    <p:anim calcmode="lin" valueType="num">
                                      <p:cBhvr>
                                        <p:cTn id="15" dur="1000" fill="hold"/>
                                        <p:tgtEl>
                                          <p:spTgt spid="4485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85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fade">
                                      <p:cBhvr>
                                        <p:cTn id="21" dur="1000"/>
                                        <p:tgtEl>
                                          <p:spTgt spid="17412"/>
                                        </p:tgtEl>
                                      </p:cBhvr>
                                    </p:animEffect>
                                    <p:anim calcmode="lin" valueType="num">
                                      <p:cBhvr>
                                        <p:cTn id="22" dur="1000" fill="hold"/>
                                        <p:tgtEl>
                                          <p:spTgt spid="17412"/>
                                        </p:tgtEl>
                                        <p:attrNameLst>
                                          <p:attrName>ppt_x</p:attrName>
                                        </p:attrNameLst>
                                      </p:cBhvr>
                                      <p:tavLst>
                                        <p:tav tm="0">
                                          <p:val>
                                            <p:strVal val="#ppt_x"/>
                                          </p:val>
                                        </p:tav>
                                        <p:tav tm="100000">
                                          <p:val>
                                            <p:strVal val="#ppt_x"/>
                                          </p:val>
                                        </p:tav>
                                      </p:tavLst>
                                    </p:anim>
                                    <p:anim calcmode="lin" valueType="num">
                                      <p:cBhvr>
                                        <p:cTn id="23" dur="1000" fill="hold"/>
                                        <p:tgtEl>
                                          <p:spTgt spid="17412"/>
                                        </p:tgtEl>
                                        <p:attrNameLst>
                                          <p:attrName>ppt_y</p:attrName>
                                        </p:attrNameLst>
                                      </p:cBhvr>
                                      <p:tavLst>
                                        <p:tav tm="0">
                                          <p:val>
                                            <p:strVal val="#ppt_y-.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800" decel="100000"/>
                                        <p:tgtEl>
                                          <p:spTgt spid="5"/>
                                        </p:tgtEl>
                                      </p:cBhvr>
                                    </p:animEffect>
                                    <p:anim calcmode="lin" valueType="num">
                                      <p:cBhvr>
                                        <p:cTn id="27" dur="800" decel="100000" fill="hold"/>
                                        <p:tgtEl>
                                          <p:spTgt spid="5"/>
                                        </p:tgtEl>
                                        <p:attrNameLst>
                                          <p:attrName>style.rotation</p:attrName>
                                        </p:attrNameLst>
                                      </p:cBhvr>
                                      <p:tavLst>
                                        <p:tav tm="0">
                                          <p:val>
                                            <p:fltVal val="-90"/>
                                          </p:val>
                                        </p:tav>
                                        <p:tav tm="100000">
                                          <p:val>
                                            <p:fltVal val="0"/>
                                          </p:val>
                                        </p:tav>
                                      </p:tavLst>
                                    </p:anim>
                                    <p:anim calcmode="lin" valueType="num">
                                      <p:cBhvr>
                                        <p:cTn id="28" dur="800" decel="100000" fill="hold"/>
                                        <p:tgtEl>
                                          <p:spTgt spid="5"/>
                                        </p:tgtEl>
                                        <p:attrNameLst>
                                          <p:attrName>ppt_x</p:attrName>
                                        </p:attrNameLst>
                                      </p:cBhvr>
                                      <p:tavLst>
                                        <p:tav tm="0">
                                          <p:val>
                                            <p:strVal val="#ppt_x+0.4"/>
                                          </p:val>
                                        </p:tav>
                                        <p:tav tm="100000">
                                          <p:val>
                                            <p:strVal val="#ppt_x-0.05"/>
                                          </p:val>
                                        </p:tav>
                                      </p:tavLst>
                                    </p:anim>
                                    <p:anim calcmode="lin" valueType="num">
                                      <p:cBhvr>
                                        <p:cTn id="29" dur="800" decel="100000" fill="hold"/>
                                        <p:tgtEl>
                                          <p:spTgt spid="5"/>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114300" y="11113"/>
            <a:ext cx="8893175" cy="584775"/>
          </a:xfrm>
          <a:prstGeom prst="rect">
            <a:avLst/>
          </a:prstGeom>
          <a:noFill/>
          <a:ln w="9525">
            <a:noFill/>
            <a:miter lim="800000"/>
            <a:headEnd/>
            <a:tailEnd/>
          </a:ln>
          <a:effectLst/>
        </p:spPr>
        <p:txBody>
          <a:bodyPr>
            <a:spAutoFit/>
          </a:bodyPr>
          <a:lstStyle/>
          <a:p>
            <a:pPr algn="ctr" rtl="1">
              <a:spcBef>
                <a:spcPct val="50000"/>
              </a:spcBef>
            </a:pPr>
            <a:r>
              <a:rPr lang="fa-IR" sz="3200" dirty="0">
                <a:solidFill>
                  <a:srgbClr val="00FFFF"/>
                </a:solidFill>
                <a:cs typeface="Titr" pitchFamily="2" charset="-78"/>
              </a:rPr>
              <a:t>تعاريف آينده‌پژوهي </a:t>
            </a:r>
            <a:endParaRPr lang="en-US" sz="3400" b="0" dirty="0">
              <a:solidFill>
                <a:schemeClr val="bg1"/>
              </a:solidFill>
              <a:cs typeface="Titr" pitchFamily="2" charset="-78"/>
            </a:endParaRPr>
          </a:p>
        </p:txBody>
      </p:sp>
      <p:sp>
        <p:nvSpPr>
          <p:cNvPr id="273412" name="Text Box 4"/>
          <p:cNvSpPr txBox="1">
            <a:spLocks noChangeArrowheads="1"/>
          </p:cNvSpPr>
          <p:nvPr/>
        </p:nvSpPr>
        <p:spPr bwMode="auto">
          <a:xfrm>
            <a:off x="323850" y="1125538"/>
            <a:ext cx="8532813" cy="4537075"/>
          </a:xfrm>
          <a:prstGeom prst="rect">
            <a:avLst/>
          </a:prstGeom>
          <a:noFill/>
          <a:ln w="9525">
            <a:noFill/>
            <a:miter lim="800000"/>
            <a:headEnd/>
            <a:tailEnd/>
          </a:ln>
          <a:effectLst/>
        </p:spPr>
        <p:txBody>
          <a:bodyPr>
            <a:spAutoFit/>
          </a:bodyPr>
          <a:lstStyle/>
          <a:p>
            <a:pPr algn="just" rtl="1">
              <a:lnSpc>
                <a:spcPct val="130000"/>
              </a:lnSpc>
            </a:pPr>
            <a:r>
              <a:rPr lang="fa-IR" sz="2600" dirty="0"/>
              <a:t>آينده‌پژوهي (</a:t>
            </a:r>
            <a:r>
              <a:rPr lang="en-US" sz="2400" dirty="0" err="1"/>
              <a:t>Futuring</a:t>
            </a:r>
            <a:r>
              <a:rPr lang="fa-IR" sz="2600" dirty="0"/>
              <a:t>) شاخه‌اي از علم و فناوري است كه با كشف آينده و شكل‌بخشيدن به دنياي مطلوب فردا سروكار دارد.</a:t>
            </a:r>
          </a:p>
          <a:p>
            <a:pPr algn="just" rtl="1">
              <a:lnSpc>
                <a:spcPct val="130000"/>
              </a:lnSpc>
              <a:spcBef>
                <a:spcPct val="60000"/>
              </a:spcBef>
              <a:buFontTx/>
              <a:buChar char="•"/>
            </a:pPr>
            <a:r>
              <a:rPr lang="fa-IR" sz="2600" dirty="0"/>
              <a:t> علم است؛ چون مباني معرفتي و نظري دقيق و متدولوژي علمي دارد. و در </a:t>
            </a:r>
            <a:r>
              <a:rPr lang="fa-IR" sz="2600" dirty="0" smtClean="0"/>
              <a:t>دانشگاه‌هاي </a:t>
            </a:r>
            <a:r>
              <a:rPr lang="fa-IR" sz="2600" dirty="0"/>
              <a:t>پيشرفته‌ي دنيا به‌عنوان يك رشته‌ي تحصيلي، آموزش داده مي‌شود.</a:t>
            </a:r>
          </a:p>
          <a:p>
            <a:pPr algn="just" rtl="1">
              <a:lnSpc>
                <a:spcPct val="130000"/>
              </a:lnSpc>
              <a:buFontTx/>
              <a:buChar char="•"/>
            </a:pPr>
            <a:r>
              <a:rPr lang="fa-IR" sz="2600" dirty="0"/>
              <a:t> فناوري است؛ چون بر پايه‌ي يك مجموعه از تكنيك‌هاي علمي استوار است و مي‌تواند در حل‌وفصل مسايل پيچيده‌ي جامعه، و هم‌چنين در ”</a:t>
            </a:r>
            <a:r>
              <a:rPr lang="fa-IR" sz="2800" dirty="0">
                <a:solidFill>
                  <a:srgbClr val="A50021"/>
                </a:solidFill>
              </a:rPr>
              <a:t>ساختن آينده</a:t>
            </a:r>
            <a:r>
              <a:rPr lang="fa-IR" sz="2600" dirty="0"/>
              <a:t>“ به‌‌كار آيد. آينده‌پژوهي در زمره‌ي ”</a:t>
            </a:r>
            <a:r>
              <a:rPr lang="fa-IR" sz="2800" dirty="0">
                <a:solidFill>
                  <a:srgbClr val="A50021"/>
                </a:solidFill>
              </a:rPr>
              <a:t>فناوري‌هاي نرم</a:t>
            </a:r>
            <a:r>
              <a:rPr lang="fa-IR" sz="2600" dirty="0"/>
              <a:t>“ قرار مي‌گيرد.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additive="base">
                                        <p:cTn id="7" dur="500" fill="hold"/>
                                        <p:tgtEl>
                                          <p:spTgt spid="273410"/>
                                        </p:tgtEl>
                                        <p:attrNameLst>
                                          <p:attrName>ppt_x</p:attrName>
                                        </p:attrNameLst>
                                      </p:cBhvr>
                                      <p:tavLst>
                                        <p:tav tm="0">
                                          <p:val>
                                            <p:strVal val="1+#ppt_w/2"/>
                                          </p:val>
                                        </p:tav>
                                        <p:tav tm="100000">
                                          <p:val>
                                            <p:strVal val="#ppt_x"/>
                                          </p:val>
                                        </p:tav>
                                      </p:tavLst>
                                    </p:anim>
                                    <p:anim calcmode="lin" valueType="num">
                                      <p:cBhvr additive="base">
                                        <p:cTn id="8" dur="500" fill="hold"/>
                                        <p:tgtEl>
                                          <p:spTgt spid="273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73412"/>
                                        </p:tgtEl>
                                        <p:attrNameLst>
                                          <p:attrName>style.visibility</p:attrName>
                                        </p:attrNameLst>
                                      </p:cBhvr>
                                      <p:to>
                                        <p:strVal val="visible"/>
                                      </p:to>
                                    </p:set>
                                    <p:animEffect transition="in" filter="slide(fromTop)">
                                      <p:cBhvr>
                                        <p:cTn id="12"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114300" y="11113"/>
            <a:ext cx="8893175" cy="646331"/>
          </a:xfrm>
          <a:prstGeom prst="rect">
            <a:avLst/>
          </a:prstGeom>
          <a:noFill/>
          <a:ln w="9525">
            <a:noFill/>
            <a:miter lim="800000"/>
            <a:headEnd/>
            <a:tailEnd/>
          </a:ln>
          <a:effectLst/>
        </p:spPr>
        <p:txBody>
          <a:bodyPr>
            <a:spAutoFit/>
          </a:bodyPr>
          <a:lstStyle/>
          <a:p>
            <a:pPr algn="ctr" rtl="1">
              <a:spcBef>
                <a:spcPct val="50000"/>
              </a:spcBef>
            </a:pPr>
            <a:r>
              <a:rPr lang="fa-IR" sz="3600" dirty="0" smtClean="0">
                <a:solidFill>
                  <a:srgbClr val="00FFFF"/>
                </a:solidFill>
                <a:cs typeface="Titr" pitchFamily="2" charset="-78"/>
              </a:rPr>
              <a:t>تعاريف آينده‌پژوهي </a:t>
            </a:r>
            <a:endParaRPr lang="en-US" sz="4000" b="0" dirty="0">
              <a:solidFill>
                <a:schemeClr val="bg1"/>
              </a:solidFill>
              <a:cs typeface="Titr" pitchFamily="2" charset="-78"/>
            </a:endParaRPr>
          </a:p>
        </p:txBody>
      </p:sp>
      <p:sp>
        <p:nvSpPr>
          <p:cNvPr id="274435" name="Text Box 3"/>
          <p:cNvSpPr txBox="1">
            <a:spLocks noChangeArrowheads="1"/>
          </p:cNvSpPr>
          <p:nvPr/>
        </p:nvSpPr>
        <p:spPr bwMode="auto">
          <a:xfrm>
            <a:off x="3563938" y="1125538"/>
            <a:ext cx="5292725" cy="4656137"/>
          </a:xfrm>
          <a:prstGeom prst="rect">
            <a:avLst/>
          </a:prstGeom>
          <a:noFill/>
          <a:ln w="9525">
            <a:noFill/>
            <a:miter lim="800000"/>
            <a:headEnd/>
            <a:tailEnd/>
          </a:ln>
          <a:effectLst/>
        </p:spPr>
        <p:txBody>
          <a:bodyPr>
            <a:spAutoFit/>
          </a:bodyPr>
          <a:lstStyle/>
          <a:p>
            <a:pPr algn="justLow" rtl="1">
              <a:lnSpc>
                <a:spcPct val="130000"/>
              </a:lnSpc>
            </a:pPr>
            <a:r>
              <a:rPr lang="fa-IR" sz="2600"/>
              <a:t>آينده‌پژوهي يك </a:t>
            </a:r>
            <a:r>
              <a:rPr lang="fa-IR" sz="2800">
                <a:solidFill>
                  <a:srgbClr val="A50021"/>
                </a:solidFill>
              </a:rPr>
              <a:t>فرايند تصميم‌گيريِ پيشدستانه</a:t>
            </a:r>
            <a:r>
              <a:rPr lang="fa-IR" sz="2600"/>
              <a:t> است كه به توسعه‌ي فضاي طرح‌ريزي منجر مي‌شود. افق نگاه آن 10، 20 يا 30 سال آينده است، در حالي كه برنامه‌ريزي‌هاي متعارف به 1 تا 5 سال آينده نگاه مي‌كنند.</a:t>
            </a:r>
          </a:p>
          <a:p>
            <a:pPr algn="justLow" rtl="1">
              <a:lnSpc>
                <a:spcPct val="130000"/>
              </a:lnSpc>
            </a:pPr>
            <a:endParaRPr lang="fa-IR" sz="1800"/>
          </a:p>
          <a:p>
            <a:pPr algn="justLow" rtl="1">
              <a:lnSpc>
                <a:spcPct val="130000"/>
              </a:lnSpc>
            </a:pPr>
            <a:r>
              <a:rPr lang="fa-IR" sz="2600"/>
              <a:t>آينده‌پژوهي فرايندي است براي تصميم‌گيري‌هاي بهتر با نگاه به افق‌هاي دور.</a:t>
            </a:r>
          </a:p>
        </p:txBody>
      </p:sp>
      <p:pic>
        <p:nvPicPr>
          <p:cNvPr id="274436" name="Picture 4" descr="2"/>
          <p:cNvPicPr>
            <a:picLocks noChangeAspect="1" noChangeArrowheads="1"/>
          </p:cNvPicPr>
          <p:nvPr/>
        </p:nvPicPr>
        <p:blipFill>
          <a:blip r:embed="rId3">
            <a:clrChange>
              <a:clrFrom>
                <a:srgbClr val="92C41B"/>
              </a:clrFrom>
              <a:clrTo>
                <a:srgbClr val="92C41B">
                  <a:alpha val="0"/>
                </a:srgbClr>
              </a:clrTo>
            </a:clrChange>
          </a:blip>
          <a:srcRect/>
          <a:stretch>
            <a:fillRect/>
          </a:stretch>
        </p:blipFill>
        <p:spPr bwMode="auto">
          <a:xfrm>
            <a:off x="496888" y="1296988"/>
            <a:ext cx="2706687" cy="49688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additive="base">
                                        <p:cTn id="7" dur="500" fill="hold"/>
                                        <p:tgtEl>
                                          <p:spTgt spid="274434"/>
                                        </p:tgtEl>
                                        <p:attrNameLst>
                                          <p:attrName>ppt_x</p:attrName>
                                        </p:attrNameLst>
                                      </p:cBhvr>
                                      <p:tavLst>
                                        <p:tav tm="0">
                                          <p:val>
                                            <p:strVal val="1+#ppt_w/2"/>
                                          </p:val>
                                        </p:tav>
                                        <p:tav tm="100000">
                                          <p:val>
                                            <p:strVal val="#ppt_x"/>
                                          </p:val>
                                        </p:tav>
                                      </p:tavLst>
                                    </p:anim>
                                    <p:anim calcmode="lin" valueType="num">
                                      <p:cBhvr additive="base">
                                        <p:cTn id="8" dur="500" fill="hold"/>
                                        <p:tgtEl>
                                          <p:spTgt spid="274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4435"/>
                                        </p:tgtEl>
                                        <p:attrNameLst>
                                          <p:attrName>style.visibility</p:attrName>
                                        </p:attrNameLst>
                                      </p:cBhvr>
                                      <p:to>
                                        <p:strVal val="visible"/>
                                      </p:to>
                                    </p:set>
                                    <p:animEffect transition="in" filter="fade">
                                      <p:cBhvr>
                                        <p:cTn id="12" dur="1000"/>
                                        <p:tgtEl>
                                          <p:spTgt spid="274435"/>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74436"/>
                                        </p:tgtEl>
                                        <p:attrNameLst>
                                          <p:attrName>style.visibility</p:attrName>
                                        </p:attrNameLst>
                                      </p:cBhvr>
                                      <p:to>
                                        <p:strVal val="visible"/>
                                      </p:to>
                                    </p:set>
                                    <p:animEffect transition="in" filter="fade">
                                      <p:cBhvr>
                                        <p:cTn id="16" dur="10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35" grpId="0"/>
    </p:bldLst>
  </p:timing>
</p:sld>
</file>

<file path=ppt/theme/theme1.xml><?xml version="1.0" encoding="utf-8"?>
<a:theme xmlns:a="http://schemas.openxmlformats.org/drawingml/2006/main" name="m62 corporate design template">
  <a:themeElements>
    <a:clrScheme name="">
      <a:dk1>
        <a:srgbClr val="000000"/>
      </a:dk1>
      <a:lt1>
        <a:srgbClr val="FFFFFF"/>
      </a:lt1>
      <a:dk2>
        <a:srgbClr val="FFFFFF"/>
      </a:dk2>
      <a:lt2>
        <a:srgbClr val="808080"/>
      </a:lt2>
      <a:accent1>
        <a:srgbClr val="008D87"/>
      </a:accent1>
      <a:accent2>
        <a:srgbClr val="33CCCC"/>
      </a:accent2>
      <a:accent3>
        <a:srgbClr val="FFFFFF"/>
      </a:accent3>
      <a:accent4>
        <a:srgbClr val="000000"/>
      </a:accent4>
      <a:accent5>
        <a:srgbClr val="AAC5C3"/>
      </a:accent5>
      <a:accent6>
        <a:srgbClr val="2DB9B9"/>
      </a:accent6>
      <a:hlink>
        <a:srgbClr val="008D87"/>
      </a:hlink>
      <a:folHlink>
        <a:srgbClr val="00504C"/>
      </a:folHlink>
    </a:clrScheme>
    <a:fontScheme name="m62 corporat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lnDef>
  </a:objectDefaults>
  <a:extraClrSchemeLst>
    <a:extraClrScheme>
      <a:clrScheme name="m62 corporat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corporat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 corporat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 corporat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 corporat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 corporat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 corporat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 corporat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 corporat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 corporat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 corporat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 corporat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 corporate design template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corporate design template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corporate design template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 corporate design template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 clean fresh corporate pattern template">
  <a:themeElements>
    <a:clrScheme name="">
      <a:dk1>
        <a:srgbClr val="000000"/>
      </a:dk1>
      <a:lt1>
        <a:srgbClr val="FFFFFF"/>
      </a:lt1>
      <a:dk2>
        <a:srgbClr val="FFFFFF"/>
      </a:dk2>
      <a:lt2>
        <a:srgbClr val="808080"/>
      </a:lt2>
      <a:accent1>
        <a:srgbClr val="008D87"/>
      </a:accent1>
      <a:accent2>
        <a:srgbClr val="33CCCC"/>
      </a:accent2>
      <a:accent3>
        <a:srgbClr val="FFFFFF"/>
      </a:accent3>
      <a:accent4>
        <a:srgbClr val="000000"/>
      </a:accent4>
      <a:accent5>
        <a:srgbClr val="AAC5C3"/>
      </a:accent5>
      <a:accent6>
        <a:srgbClr val="2DB9B9"/>
      </a:accent6>
      <a:hlink>
        <a:srgbClr val="008D87"/>
      </a:hlink>
      <a:folHlink>
        <a:srgbClr val="00504C"/>
      </a:folHlink>
    </a:clrScheme>
    <a:fontScheme name="14 clean fresh corporate patte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lnDef>
  </a:objectDefaults>
  <a:extraClrSchemeLst>
    <a:extraClrScheme>
      <a:clrScheme name="14 clean fresh corporate patte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clean fresh corporate patte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 clean fresh corporate patte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 clean fresh corporate patte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 clean fresh corporate patte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 clean fresh corporate patte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 clean fresh corporate patte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 clean fresh corporate patte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 clean fresh corporate patte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 clean fresh corporate patte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 clean fresh corporate patte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 clean fresh corporate patte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 clean fresh corporate pattern template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clean fresh corporate pattern template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clean fresh corporate pattern template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4 clean fresh corporate pattern template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0000"/>
      </a:dk1>
      <a:lt1>
        <a:srgbClr val="FFFFFF"/>
      </a:lt1>
      <a:dk2>
        <a:srgbClr val="FFFFFF"/>
      </a:dk2>
      <a:lt2>
        <a:srgbClr val="808080"/>
      </a:lt2>
      <a:accent1>
        <a:srgbClr val="008D87"/>
      </a:accent1>
      <a:accent2>
        <a:srgbClr val="33CCCC"/>
      </a:accent2>
      <a:accent3>
        <a:srgbClr val="FFFFFF"/>
      </a:accent3>
      <a:accent4>
        <a:srgbClr val="000000"/>
      </a:accent4>
      <a:accent5>
        <a:srgbClr val="AAC5C3"/>
      </a:accent5>
      <a:accent6>
        <a:srgbClr val="2DB9B9"/>
      </a:accent6>
      <a:hlink>
        <a:srgbClr val="008D87"/>
      </a:hlink>
      <a:folHlink>
        <a:srgbClr val="00504C"/>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300" b="1" i="0" u="none" strike="noStrike" cap="none" normalizeH="0" baseline="0" smtClean="0">
            <a:ln>
              <a:noFill/>
            </a:ln>
            <a:solidFill>
              <a:schemeClr val="tx1"/>
            </a:solidFill>
            <a:effectLst/>
            <a:latin typeface="Arial" charset="0"/>
            <a:cs typeface="Mitra" pitchFamily="2" charset="-7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Default Design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 corporate design template</Template>
  <TotalTime>1970</TotalTime>
  <Words>3616</Words>
  <Application>Microsoft Office PowerPoint</Application>
  <PresentationFormat>On-screen Show (4:3)</PresentationFormat>
  <Paragraphs>282</Paragraphs>
  <Slides>57</Slides>
  <Notes>55</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m62 corporate design template</vt:lpstr>
      <vt:lpstr>14 clean fresh corporate pattern template</vt:lpstr>
      <vt:lpstr>2_Default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طبقه‌بندي روش‌هاي آينده‌پژوهي</vt:lpstr>
      <vt:lpstr>Slide 20</vt:lpstr>
      <vt:lpstr>Slide 21</vt:lpstr>
      <vt:lpstr>Slide 22</vt:lpstr>
      <vt:lpstr>Slide 23</vt:lpstr>
      <vt:lpstr>Slide 24</vt:lpstr>
      <vt:lpstr>Slide 25</vt:lpstr>
      <vt:lpstr>Slide 26</vt:lpstr>
      <vt:lpstr>Slide 27</vt:lpstr>
      <vt:lpstr>Slide 28</vt:lpstr>
      <vt:lpstr>Slide 29</vt:lpstr>
      <vt:lpstr>تفاوت آینده پژوهی و برنامه ریزی</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Manager/>
  <Company>k7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User3</dc:creator>
  <cp:keywords/>
  <dc:description/>
  <cp:lastModifiedBy>MRT</cp:lastModifiedBy>
  <cp:revision>238</cp:revision>
  <dcterms:created xsi:type="dcterms:W3CDTF">2005-11-05T13:36:35Z</dcterms:created>
  <dcterms:modified xsi:type="dcterms:W3CDTF">2017-09-10T13:58:17Z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TC012136841033</vt:lpwstr>
  </property>
</Properties>
</file>